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58" r:id="rId4"/>
    <p:sldId id="274" r:id="rId5"/>
    <p:sldId id="296" r:id="rId6"/>
    <p:sldId id="297" r:id="rId7"/>
    <p:sldId id="298" r:id="rId8"/>
    <p:sldId id="299" r:id="rId9"/>
    <p:sldId id="264" r:id="rId10"/>
    <p:sldId id="265" r:id="rId11"/>
    <p:sldId id="259" r:id="rId12"/>
    <p:sldId id="275" r:id="rId13"/>
    <p:sldId id="260" r:id="rId14"/>
    <p:sldId id="276" r:id="rId15"/>
    <p:sldId id="261" r:id="rId16"/>
    <p:sldId id="262" r:id="rId17"/>
    <p:sldId id="263" r:id="rId18"/>
    <p:sldId id="266" r:id="rId19"/>
    <p:sldId id="268" r:id="rId20"/>
    <p:sldId id="267" r:id="rId21"/>
    <p:sldId id="269" r:id="rId22"/>
    <p:sldId id="270" r:id="rId23"/>
    <p:sldId id="271" r:id="rId24"/>
    <p:sldId id="272" r:id="rId25"/>
    <p:sldId id="273" r:id="rId26"/>
    <p:sldId id="277" r:id="rId27"/>
    <p:sldId id="278" r:id="rId28"/>
    <p:sldId id="279" r:id="rId29"/>
    <p:sldId id="281" r:id="rId30"/>
    <p:sldId id="280" r:id="rId31"/>
    <p:sldId id="294"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0" d="100"/>
          <a:sy n="60" d="100"/>
        </p:scale>
        <p:origin x="1140"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7EE40-E473-4F3B-ABB7-4026700F0D66}" type="datetimeFigureOut">
              <a:rPr lang="pt-PT" smtClean="0"/>
              <a:t>25/01/2018</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13AFA-C489-4F08-BBC3-E69A09335FB4}" type="slidenum">
              <a:rPr lang="pt-PT" smtClean="0"/>
              <a:t>‹nº›</a:t>
            </a:fld>
            <a:endParaRPr lang="pt-PT"/>
          </a:p>
        </p:txBody>
      </p:sp>
    </p:spTree>
    <p:extLst>
      <p:ext uri="{BB962C8B-B14F-4D97-AF65-F5344CB8AC3E}">
        <p14:creationId xmlns:p14="http://schemas.microsoft.com/office/powerpoint/2010/main" val="124593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a:t>Clique para editar o estilo de título do Modelo Global</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42A54C80-263E-416B-A8E0-580EDEADCBDC}"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1/25/2018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90321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BBB157D-D3A5-468B-9580-8B0F9D0CC8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9301" y="4556"/>
            <a:ext cx="4911635" cy="6853444"/>
          </a:xfrm>
          <a:prstGeom prst="rect">
            <a:avLst/>
          </a:prstGeom>
        </p:spPr>
      </p:pic>
      <p:sp>
        <p:nvSpPr>
          <p:cNvPr id="6" name="Título 1">
            <a:extLst>
              <a:ext uri="{FF2B5EF4-FFF2-40B4-BE49-F238E27FC236}">
                <a16:creationId xmlns:a16="http://schemas.microsoft.com/office/drawing/2014/main" id="{B43940E4-CFE5-4460-93DB-343C6B6FD220}"/>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a:t>
            </a:r>
            <a:r>
              <a:rPr lang="pt-PT" dirty="0">
                <a:latin typeface="Arial" panose="020B0604020202020204" pitchFamily="34" charset="0"/>
                <a:cs typeface="Arial" panose="020B0604020202020204" pitchFamily="34" charset="0"/>
              </a:rPr>
              <a:t>&amp;</a:t>
            </a:r>
          </a:p>
          <a:p>
            <a:r>
              <a:rPr lang="pt-PT" dirty="0"/>
              <a:t>               Domínio</a:t>
            </a:r>
          </a:p>
        </p:txBody>
      </p:sp>
    </p:spTree>
    <p:extLst>
      <p:ext uri="{BB962C8B-B14F-4D97-AF65-F5344CB8AC3E}">
        <p14:creationId xmlns:p14="http://schemas.microsoft.com/office/powerpoint/2010/main" val="2946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661665-E729-4F69-BB44-602705FFFDC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6061" y="198331"/>
            <a:ext cx="8712311" cy="5967337"/>
          </a:xfrm>
          <a:prstGeom prst="rect">
            <a:avLst/>
          </a:prstGeom>
        </p:spPr>
      </p:pic>
      <p:sp>
        <p:nvSpPr>
          <p:cNvPr id="3" name="Título 1">
            <a:extLst>
              <a:ext uri="{FF2B5EF4-FFF2-40B4-BE49-F238E27FC236}">
                <a16:creationId xmlns:a16="http://schemas.microsoft.com/office/drawing/2014/main" id="{AAAFBBEC-92A0-4DAA-ACCF-8E81D927D91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Conceptual</a:t>
            </a:r>
          </a:p>
        </p:txBody>
      </p:sp>
    </p:spTree>
    <p:extLst>
      <p:ext uri="{BB962C8B-B14F-4D97-AF65-F5344CB8AC3E}">
        <p14:creationId xmlns:p14="http://schemas.microsoft.com/office/powerpoint/2010/main" val="36720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36E74F4-497C-4839-BC34-672CDDFA7A9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Entidades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6" name="Imagem 5">
            <a:extLst>
              <a:ext uri="{FF2B5EF4-FFF2-40B4-BE49-F238E27FC236}">
                <a16:creationId xmlns:a16="http://schemas.microsoft.com/office/drawing/2014/main" id="{4DE015F7-F5E5-4907-B8DC-D2E8AD6E9D78}"/>
              </a:ext>
            </a:extLst>
          </p:cNvPr>
          <p:cNvPicPr>
            <a:picLocks noChangeAspect="1"/>
          </p:cNvPicPr>
          <p:nvPr/>
        </p:nvPicPr>
        <p:blipFill>
          <a:blip r:embed="rId2"/>
          <a:stretch>
            <a:fillRect/>
          </a:stretch>
        </p:blipFill>
        <p:spPr>
          <a:xfrm>
            <a:off x="283967" y="1174679"/>
            <a:ext cx="5306936" cy="2950462"/>
          </a:xfrm>
          <a:prstGeom prst="rect">
            <a:avLst/>
          </a:prstGeom>
        </p:spPr>
      </p:pic>
      <p:pic>
        <p:nvPicPr>
          <p:cNvPr id="8" name="Imagem 7">
            <a:extLst>
              <a:ext uri="{FF2B5EF4-FFF2-40B4-BE49-F238E27FC236}">
                <a16:creationId xmlns:a16="http://schemas.microsoft.com/office/drawing/2014/main" id="{E6E23152-E278-4F58-A22D-BF45A17C8526}"/>
              </a:ext>
            </a:extLst>
          </p:cNvPr>
          <p:cNvPicPr>
            <a:picLocks noChangeAspect="1"/>
          </p:cNvPicPr>
          <p:nvPr/>
        </p:nvPicPr>
        <p:blipFill>
          <a:blip r:embed="rId3"/>
          <a:stretch>
            <a:fillRect/>
          </a:stretch>
        </p:blipFill>
        <p:spPr>
          <a:xfrm>
            <a:off x="1850210" y="1953769"/>
            <a:ext cx="5121924" cy="2950462"/>
          </a:xfrm>
          <a:prstGeom prst="rect">
            <a:avLst/>
          </a:prstGeom>
        </p:spPr>
      </p:pic>
      <p:pic>
        <p:nvPicPr>
          <p:cNvPr id="10" name="Imagem 9">
            <a:extLst>
              <a:ext uri="{FF2B5EF4-FFF2-40B4-BE49-F238E27FC236}">
                <a16:creationId xmlns:a16="http://schemas.microsoft.com/office/drawing/2014/main" id="{8C3CE08A-4A52-46EB-8F5D-5713C40CB8C1}"/>
              </a:ext>
            </a:extLst>
          </p:cNvPr>
          <p:cNvPicPr>
            <a:picLocks noChangeAspect="1"/>
          </p:cNvPicPr>
          <p:nvPr/>
        </p:nvPicPr>
        <p:blipFill>
          <a:blip r:embed="rId4"/>
          <a:stretch>
            <a:fillRect/>
          </a:stretch>
        </p:blipFill>
        <p:spPr>
          <a:xfrm>
            <a:off x="3533503" y="2931138"/>
            <a:ext cx="5527562" cy="3184128"/>
          </a:xfrm>
          <a:prstGeom prst="rect">
            <a:avLst/>
          </a:prstGeom>
        </p:spPr>
      </p:pic>
    </p:spTree>
    <p:extLst>
      <p:ext uri="{BB962C8B-B14F-4D97-AF65-F5344CB8AC3E}">
        <p14:creationId xmlns:p14="http://schemas.microsoft.com/office/powerpoint/2010/main" val="9862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Relacionamentos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7" name="Imagem 6">
            <a:extLst>
              <a:ext uri="{FF2B5EF4-FFF2-40B4-BE49-F238E27FC236}">
                <a16:creationId xmlns:a16="http://schemas.microsoft.com/office/drawing/2014/main" id="{6EE840C2-506A-4BEC-ABE9-94F161408F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84219" y="2431593"/>
            <a:ext cx="6825396" cy="4321905"/>
          </a:xfrm>
          <a:prstGeom prst="rect">
            <a:avLst/>
          </a:prstGeom>
        </p:spPr>
      </p:pic>
      <p:pic>
        <p:nvPicPr>
          <p:cNvPr id="10" name="Imagem 9">
            <a:extLst>
              <a:ext uri="{FF2B5EF4-FFF2-40B4-BE49-F238E27FC236}">
                <a16:creationId xmlns:a16="http://schemas.microsoft.com/office/drawing/2014/main" id="{C098E27C-609A-4176-98BC-5BAB931BD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0275" y="1345474"/>
            <a:ext cx="9652137" cy="1591845"/>
          </a:xfrm>
          <a:prstGeom prst="rect">
            <a:avLst/>
          </a:prstGeom>
        </p:spPr>
      </p:pic>
    </p:spTree>
    <p:extLst>
      <p:ext uri="{BB962C8B-B14F-4D97-AF65-F5344CB8AC3E}">
        <p14:creationId xmlns:p14="http://schemas.microsoft.com/office/powerpoint/2010/main" val="269362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312B0E3-8AB8-4FDB-ABB6-4C51F617C27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Atributos – Modelo Conceptual </a:t>
            </a:r>
            <a:r>
              <a:rPr lang="pt-PT" dirty="0">
                <a:latin typeface="Arial" panose="020B0604020202020204" pitchFamily="34" charset="0"/>
                <a:cs typeface="Arial" panose="020B0604020202020204" pitchFamily="34" charset="0"/>
              </a:rPr>
              <a:t>&amp;</a:t>
            </a:r>
          </a:p>
          <a:p>
            <a:r>
              <a:rPr lang="pt-PT" dirty="0"/>
              <a:t>												    Modelo Lógico</a:t>
            </a:r>
          </a:p>
        </p:txBody>
      </p:sp>
      <p:pic>
        <p:nvPicPr>
          <p:cNvPr id="3" name="Imagem 2">
            <a:extLst>
              <a:ext uri="{FF2B5EF4-FFF2-40B4-BE49-F238E27FC236}">
                <a16:creationId xmlns:a16="http://schemas.microsoft.com/office/drawing/2014/main" id="{9E14C0C5-2D44-4697-B15F-FC84E17602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3967" y="1090749"/>
            <a:ext cx="7905154" cy="3192054"/>
          </a:xfrm>
          <a:prstGeom prst="rect">
            <a:avLst/>
          </a:prstGeom>
        </p:spPr>
      </p:pic>
      <p:pic>
        <p:nvPicPr>
          <p:cNvPr id="5" name="Imagem 4">
            <a:extLst>
              <a:ext uri="{FF2B5EF4-FFF2-40B4-BE49-F238E27FC236}">
                <a16:creationId xmlns:a16="http://schemas.microsoft.com/office/drawing/2014/main" id="{00CB7058-C27F-4547-A6D2-E69CDA3824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3997" y="3115491"/>
            <a:ext cx="5592972" cy="3742509"/>
          </a:xfrm>
          <a:prstGeom prst="rect">
            <a:avLst/>
          </a:prstGeom>
        </p:spPr>
      </p:pic>
    </p:spTree>
    <p:extLst>
      <p:ext uri="{BB962C8B-B14F-4D97-AF65-F5344CB8AC3E}">
        <p14:creationId xmlns:p14="http://schemas.microsoft.com/office/powerpoint/2010/main" val="426267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BCFF9936-A395-46B9-BF95-A635101D59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54034" y="816930"/>
            <a:ext cx="7733212" cy="5926287"/>
          </a:xfrm>
          <a:prstGeom prst="rect">
            <a:avLst/>
          </a:prstGeom>
        </p:spPr>
      </p:pic>
      <p:sp>
        <p:nvSpPr>
          <p:cNvPr id="4" name="Título 1">
            <a:extLst>
              <a:ext uri="{FF2B5EF4-FFF2-40B4-BE49-F238E27FC236}">
                <a16:creationId xmlns:a16="http://schemas.microsoft.com/office/drawing/2014/main" id="{5206EF87-A8F2-4B35-95A7-3C06786B1A87}"/>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Lógico</a:t>
            </a:r>
          </a:p>
        </p:txBody>
      </p:sp>
    </p:spTree>
    <p:extLst>
      <p:ext uri="{BB962C8B-B14F-4D97-AF65-F5344CB8AC3E}">
        <p14:creationId xmlns:p14="http://schemas.microsoft.com/office/powerpoint/2010/main" val="29175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232AC81-EFCF-45F8-B2AD-607157CCAB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384500">
            <a:off x="4791963" y="-63812"/>
            <a:ext cx="4835554" cy="2413672"/>
          </a:xfrm>
          <a:prstGeom prst="rect">
            <a:avLst/>
          </a:prstGeom>
        </p:spPr>
      </p:pic>
      <p:sp>
        <p:nvSpPr>
          <p:cNvPr id="3" name="CaixaDeTexto 2">
            <a:extLst>
              <a:ext uri="{FF2B5EF4-FFF2-40B4-BE49-F238E27FC236}">
                <a16:creationId xmlns:a16="http://schemas.microsoft.com/office/drawing/2014/main" id="{AEE4E49B-CE55-486E-9BF7-4FF57776C910}"/>
              </a:ext>
            </a:extLst>
          </p:cNvPr>
          <p:cNvSpPr txBox="1"/>
          <p:nvPr/>
        </p:nvSpPr>
        <p:spPr>
          <a:xfrm>
            <a:off x="283967" y="2333685"/>
            <a:ext cx="10724605" cy="4524315"/>
          </a:xfrm>
          <a:prstGeom prst="rect">
            <a:avLst/>
          </a:prstGeom>
          <a:noFill/>
        </p:spPr>
        <p:txBody>
          <a:bodyPr wrap="square" rtlCol="0">
            <a:spAutoFit/>
          </a:bodyPr>
          <a:lstStyle/>
          <a:p>
            <a:r>
              <a:rPr lang="pt-PT" dirty="0">
                <a:solidFill>
                  <a:schemeClr val="accent1"/>
                </a:solidFill>
              </a:rPr>
              <a:t>1FN: </a:t>
            </a:r>
            <a:r>
              <a:rPr lang="pt-PT" dirty="0"/>
              <a:t>não existem entidades com atributos repetidos e multivalorados, têm um e um só valor</a:t>
            </a:r>
            <a:r>
              <a:rPr lang="pt-PT" sz="1200" dirty="0"/>
              <a:t>(atomicidade).</a:t>
            </a:r>
          </a:p>
          <a:p>
            <a:endParaRPr lang="pt-PT" dirty="0"/>
          </a:p>
          <a:p>
            <a:r>
              <a:rPr lang="pt-PT" dirty="0">
                <a:solidFill>
                  <a:schemeClr val="accent1"/>
                </a:solidFill>
              </a:rPr>
              <a:t>2FN: </a:t>
            </a:r>
            <a:r>
              <a:rPr lang="pt-PT" dirty="0"/>
              <a:t>tabelas com um só atributo como chave primária estão na 2FN (desde que na 1FN), e tabelas com chaves primárias compostas é necessária análise. Além disso todas as tabelas estão na 1FN. </a:t>
            </a:r>
          </a:p>
          <a:p>
            <a:pPr marL="285750" indent="-285750">
              <a:buFont typeface="Arial" panose="020B0604020202020204" pitchFamily="34" charset="0"/>
              <a:buChar char="•"/>
            </a:pPr>
            <a:r>
              <a:rPr lang="pt-PT" dirty="0"/>
              <a:t>A tabela DocenteUC não tem atributos não chave por isso está na 2FN; </a:t>
            </a:r>
          </a:p>
          <a:p>
            <a:pPr marL="285750" indent="-285750">
              <a:buFont typeface="Arial" panose="020B0604020202020204" pitchFamily="34" charset="0"/>
              <a:buChar char="•"/>
            </a:pPr>
            <a:r>
              <a:rPr lang="pt-PT" dirty="0"/>
              <a:t>A tabela UCAluno não tem atributos não chave por isso está na 2FN; </a:t>
            </a:r>
          </a:p>
          <a:p>
            <a:pPr marL="285750" indent="-285750">
              <a:buFont typeface="Arial" panose="020B0604020202020204" pitchFamily="34" charset="0"/>
              <a:buChar char="•"/>
            </a:pPr>
            <a:r>
              <a:rPr lang="pt-PT" dirty="0"/>
              <a:t>A tabela Aluno tem atributos não chave. Nome e </a:t>
            </a:r>
            <a:r>
              <a:rPr lang="pt-PT" dirty="0" err="1"/>
              <a:t>Curso_Nome</a:t>
            </a:r>
            <a:r>
              <a:rPr lang="pt-PT" dirty="0"/>
              <a:t> depende de Número. </a:t>
            </a:r>
          </a:p>
          <a:p>
            <a:pPr marL="285750" indent="-285750">
              <a:buFont typeface="Arial" panose="020B0604020202020204" pitchFamily="34" charset="0"/>
              <a:buChar char="•"/>
            </a:pPr>
            <a:r>
              <a:rPr lang="pt-PT" dirty="0">
                <a:solidFill>
                  <a:srgbClr val="FF0000"/>
                </a:solidFill>
              </a:rPr>
              <a:t>Permitiu-nos encontrar um erro! </a:t>
            </a:r>
            <a:r>
              <a:rPr lang="pt-PT" dirty="0"/>
              <a:t>Tabela Aluno, inicialmente, atributo Curso_Nome era chave estrangeira e chave primária -&gt; dependências funcionais -&gt; deixou, então, de ser primária </a:t>
            </a:r>
            <a:r>
              <a:rPr lang="pt-PT" dirty="0">
                <a:solidFill>
                  <a:srgbClr val="FF0000"/>
                </a:solidFill>
              </a:rPr>
              <a:t>-&gt; O nome de um aluno depende apenas do seu número e não do curso em que está inscrito</a:t>
            </a:r>
            <a:r>
              <a:rPr lang="pt-PT" dirty="0"/>
              <a:t> -&gt; Ele pode mudar de curso!!!</a:t>
            </a:r>
            <a:endParaRPr lang="pt-PT" dirty="0">
              <a:solidFill>
                <a:schemeClr val="accent1"/>
              </a:solidFill>
            </a:endParaRPr>
          </a:p>
          <a:p>
            <a:endParaRPr lang="pt-PT" dirty="0">
              <a:solidFill>
                <a:schemeClr val="accent1"/>
              </a:solidFill>
            </a:endParaRPr>
          </a:p>
          <a:p>
            <a:r>
              <a:rPr lang="pt-PT" dirty="0">
                <a:solidFill>
                  <a:schemeClr val="accent1"/>
                </a:solidFill>
              </a:rPr>
              <a:t>3FN: </a:t>
            </a:r>
            <a:r>
              <a:rPr lang="pt-PT" dirty="0"/>
              <a:t>2FN e não há como haver dependências transitivas em colunas com menos de dois atributos não chave. Por isso tabelas Curso, UCAluno e DocenteUC estão na 3FN. As restantes que têm dois ou mais atributos não chave, não há nenhuma em que existam atributos não chave dependentes de outros atributos não chave. Logo, todas as tabelas estão na 3FN. </a:t>
            </a:r>
            <a:endParaRPr lang="pt-PT" dirty="0">
              <a:solidFill>
                <a:schemeClr val="accent1"/>
              </a:solidFill>
            </a:endParaRPr>
          </a:p>
        </p:txBody>
      </p:sp>
      <p:sp>
        <p:nvSpPr>
          <p:cNvPr id="4" name="Título 1">
            <a:extLst>
              <a:ext uri="{FF2B5EF4-FFF2-40B4-BE49-F238E27FC236}">
                <a16:creationId xmlns:a16="http://schemas.microsoft.com/office/drawing/2014/main" id="{A4954FA3-98C7-4058-8D01-BB9FCBDD60F5}"/>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Normalização</a:t>
            </a:r>
          </a:p>
        </p:txBody>
      </p:sp>
    </p:spTree>
    <p:extLst>
      <p:ext uri="{BB962C8B-B14F-4D97-AF65-F5344CB8AC3E}">
        <p14:creationId xmlns:p14="http://schemas.microsoft.com/office/powerpoint/2010/main" val="24411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3FC618D-C576-4259-9B4D-773B787D756C}"/>
              </a:ext>
            </a:extLst>
          </p:cNvPr>
          <p:cNvPicPr>
            <a:picLocks noChangeAspect="1"/>
          </p:cNvPicPr>
          <p:nvPr/>
        </p:nvPicPr>
        <p:blipFill>
          <a:blip r:embed="rId2"/>
          <a:stretch>
            <a:fillRect/>
          </a:stretch>
        </p:blipFill>
        <p:spPr>
          <a:xfrm>
            <a:off x="283967" y="740359"/>
            <a:ext cx="8795918" cy="4719918"/>
          </a:xfrm>
          <a:prstGeom prst="rect">
            <a:avLst/>
          </a:prstGeom>
        </p:spPr>
      </p:pic>
      <p:pic>
        <p:nvPicPr>
          <p:cNvPr id="5" name="Imagem 4">
            <a:extLst>
              <a:ext uri="{FF2B5EF4-FFF2-40B4-BE49-F238E27FC236}">
                <a16:creationId xmlns:a16="http://schemas.microsoft.com/office/drawing/2014/main" id="{92042303-DAAA-41F1-BF33-6F2F17FB9CC1}"/>
              </a:ext>
            </a:extLst>
          </p:cNvPr>
          <p:cNvPicPr>
            <a:picLocks noChangeAspect="1"/>
          </p:cNvPicPr>
          <p:nvPr/>
        </p:nvPicPr>
        <p:blipFill>
          <a:blip r:embed="rId3"/>
          <a:stretch>
            <a:fillRect/>
          </a:stretch>
        </p:blipFill>
        <p:spPr>
          <a:xfrm>
            <a:off x="2364118" y="1903175"/>
            <a:ext cx="8795917" cy="4719917"/>
          </a:xfrm>
          <a:prstGeom prst="rect">
            <a:avLst/>
          </a:prstGeom>
        </p:spPr>
      </p:pic>
      <p:sp>
        <p:nvSpPr>
          <p:cNvPr id="6" name="Título 1">
            <a:extLst>
              <a:ext uri="{FF2B5EF4-FFF2-40B4-BE49-F238E27FC236}">
                <a16:creationId xmlns:a16="http://schemas.microsoft.com/office/drawing/2014/main" id="{4C15394B-D494-464A-B821-6267849F04D4}"/>
              </a:ext>
            </a:extLst>
          </p:cNvPr>
          <p:cNvSpPr txBox="1">
            <a:spLocks/>
          </p:cNvSpPr>
          <p:nvPr/>
        </p:nvSpPr>
        <p:spPr>
          <a:xfrm>
            <a:off x="283967" y="234908"/>
            <a:ext cx="9147416"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Modelo físico</a:t>
            </a:r>
          </a:p>
        </p:txBody>
      </p:sp>
    </p:spTree>
    <p:extLst>
      <p:ext uri="{BB962C8B-B14F-4D97-AF65-F5344CB8AC3E}">
        <p14:creationId xmlns:p14="http://schemas.microsoft.com/office/powerpoint/2010/main" val="1864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4" name="Imagem 3">
            <a:extLst>
              <a:ext uri="{FF2B5EF4-FFF2-40B4-BE49-F238E27FC236}">
                <a16:creationId xmlns:a16="http://schemas.microsoft.com/office/drawing/2014/main" id="{56215C48-F105-4CE6-97C5-F2EEE015013F}"/>
              </a:ext>
            </a:extLst>
          </p:cNvPr>
          <p:cNvPicPr>
            <a:picLocks noChangeAspect="1"/>
          </p:cNvPicPr>
          <p:nvPr/>
        </p:nvPicPr>
        <p:blipFill>
          <a:blip r:embed="rId2"/>
          <a:stretch>
            <a:fillRect/>
          </a:stretch>
        </p:blipFill>
        <p:spPr>
          <a:xfrm>
            <a:off x="174482" y="1480329"/>
            <a:ext cx="5268060" cy="3077004"/>
          </a:xfrm>
          <a:prstGeom prst="rect">
            <a:avLst/>
          </a:prstGeom>
        </p:spPr>
      </p:pic>
      <p:pic>
        <p:nvPicPr>
          <p:cNvPr id="6" name="Imagem 5">
            <a:extLst>
              <a:ext uri="{FF2B5EF4-FFF2-40B4-BE49-F238E27FC236}">
                <a16:creationId xmlns:a16="http://schemas.microsoft.com/office/drawing/2014/main" id="{910ECD32-B972-4E1F-AF15-CB5D6E0A70D7}"/>
              </a:ext>
            </a:extLst>
          </p:cNvPr>
          <p:cNvPicPr>
            <a:picLocks noChangeAspect="1"/>
          </p:cNvPicPr>
          <p:nvPr/>
        </p:nvPicPr>
        <p:blipFill>
          <a:blip r:embed="rId3"/>
          <a:stretch>
            <a:fillRect/>
          </a:stretch>
        </p:blipFill>
        <p:spPr>
          <a:xfrm>
            <a:off x="1376607" y="2110140"/>
            <a:ext cx="5077534" cy="3267531"/>
          </a:xfrm>
          <a:prstGeom prst="rect">
            <a:avLst/>
          </a:prstGeom>
        </p:spPr>
      </p:pic>
      <p:pic>
        <p:nvPicPr>
          <p:cNvPr id="8" name="Imagem 7">
            <a:extLst>
              <a:ext uri="{FF2B5EF4-FFF2-40B4-BE49-F238E27FC236}">
                <a16:creationId xmlns:a16="http://schemas.microsoft.com/office/drawing/2014/main" id="{B777A59F-1C3F-4DAE-9C88-E830D87862EE}"/>
              </a:ext>
            </a:extLst>
          </p:cNvPr>
          <p:cNvPicPr>
            <a:picLocks noChangeAspect="1"/>
          </p:cNvPicPr>
          <p:nvPr/>
        </p:nvPicPr>
        <p:blipFill>
          <a:blip r:embed="rId4"/>
          <a:stretch>
            <a:fillRect/>
          </a:stretch>
        </p:blipFill>
        <p:spPr>
          <a:xfrm>
            <a:off x="2808512" y="2801129"/>
            <a:ext cx="5858693" cy="3486637"/>
          </a:xfrm>
          <a:prstGeom prst="rect">
            <a:avLst/>
          </a:prstGeom>
        </p:spPr>
      </p:pic>
    </p:spTree>
    <p:extLst>
      <p:ext uri="{BB962C8B-B14F-4D97-AF65-F5344CB8AC3E}">
        <p14:creationId xmlns:p14="http://schemas.microsoft.com/office/powerpoint/2010/main" val="34522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interrogações do utilizador para SQL </a:t>
            </a:r>
          </a:p>
        </p:txBody>
      </p:sp>
      <p:pic>
        <p:nvPicPr>
          <p:cNvPr id="5" name="Imagem 4">
            <a:extLst>
              <a:ext uri="{FF2B5EF4-FFF2-40B4-BE49-F238E27FC236}">
                <a16:creationId xmlns:a16="http://schemas.microsoft.com/office/drawing/2014/main" id="{1E2405D6-A801-4B7A-AD52-0D9B42C9DC89}"/>
              </a:ext>
            </a:extLst>
          </p:cNvPr>
          <p:cNvPicPr>
            <a:picLocks noChangeAspect="1"/>
          </p:cNvPicPr>
          <p:nvPr/>
        </p:nvPicPr>
        <p:blipFill>
          <a:blip r:embed="rId2"/>
          <a:stretch>
            <a:fillRect/>
          </a:stretch>
        </p:blipFill>
        <p:spPr>
          <a:xfrm>
            <a:off x="145598" y="1425628"/>
            <a:ext cx="5839640" cy="1076475"/>
          </a:xfrm>
          <a:prstGeom prst="rect">
            <a:avLst/>
          </a:prstGeom>
        </p:spPr>
      </p:pic>
      <p:pic>
        <p:nvPicPr>
          <p:cNvPr id="9" name="Imagem 8">
            <a:extLst>
              <a:ext uri="{FF2B5EF4-FFF2-40B4-BE49-F238E27FC236}">
                <a16:creationId xmlns:a16="http://schemas.microsoft.com/office/drawing/2014/main" id="{284954D4-DE33-4BCA-9578-605D79814543}"/>
              </a:ext>
            </a:extLst>
          </p:cNvPr>
          <p:cNvPicPr>
            <a:picLocks noChangeAspect="1"/>
          </p:cNvPicPr>
          <p:nvPr/>
        </p:nvPicPr>
        <p:blipFill>
          <a:blip r:embed="rId3"/>
          <a:stretch>
            <a:fillRect/>
          </a:stretch>
        </p:blipFill>
        <p:spPr>
          <a:xfrm>
            <a:off x="665992" y="2077560"/>
            <a:ext cx="5430008" cy="1438476"/>
          </a:xfrm>
          <a:prstGeom prst="rect">
            <a:avLst/>
          </a:prstGeom>
        </p:spPr>
      </p:pic>
      <p:pic>
        <p:nvPicPr>
          <p:cNvPr id="11" name="Imagem 10">
            <a:extLst>
              <a:ext uri="{FF2B5EF4-FFF2-40B4-BE49-F238E27FC236}">
                <a16:creationId xmlns:a16="http://schemas.microsoft.com/office/drawing/2014/main" id="{69395934-94A7-4109-B267-B7F389F1A4A9}"/>
              </a:ext>
            </a:extLst>
          </p:cNvPr>
          <p:cNvPicPr>
            <a:picLocks noChangeAspect="1"/>
          </p:cNvPicPr>
          <p:nvPr/>
        </p:nvPicPr>
        <p:blipFill>
          <a:blip r:embed="rId4"/>
          <a:stretch>
            <a:fillRect/>
          </a:stretch>
        </p:blipFill>
        <p:spPr>
          <a:xfrm>
            <a:off x="1253071" y="2796798"/>
            <a:ext cx="5363323" cy="1057423"/>
          </a:xfrm>
          <a:prstGeom prst="rect">
            <a:avLst/>
          </a:prstGeom>
        </p:spPr>
      </p:pic>
      <p:pic>
        <p:nvPicPr>
          <p:cNvPr id="13" name="Imagem 12">
            <a:extLst>
              <a:ext uri="{FF2B5EF4-FFF2-40B4-BE49-F238E27FC236}">
                <a16:creationId xmlns:a16="http://schemas.microsoft.com/office/drawing/2014/main" id="{4BB1638C-4C3D-49D2-88F7-657E76F48546}"/>
              </a:ext>
            </a:extLst>
          </p:cNvPr>
          <p:cNvPicPr>
            <a:picLocks noChangeAspect="1"/>
          </p:cNvPicPr>
          <p:nvPr/>
        </p:nvPicPr>
        <p:blipFill>
          <a:blip r:embed="rId5"/>
          <a:stretch>
            <a:fillRect/>
          </a:stretch>
        </p:blipFill>
        <p:spPr>
          <a:xfrm>
            <a:off x="1811382" y="3427223"/>
            <a:ext cx="5087060" cy="1066949"/>
          </a:xfrm>
          <a:prstGeom prst="rect">
            <a:avLst/>
          </a:prstGeom>
        </p:spPr>
      </p:pic>
      <p:pic>
        <p:nvPicPr>
          <p:cNvPr id="15" name="Imagem 14">
            <a:extLst>
              <a:ext uri="{FF2B5EF4-FFF2-40B4-BE49-F238E27FC236}">
                <a16:creationId xmlns:a16="http://schemas.microsoft.com/office/drawing/2014/main" id="{D12B3A5F-0125-4B34-8FB6-598854216AF0}"/>
              </a:ext>
            </a:extLst>
          </p:cNvPr>
          <p:cNvPicPr>
            <a:picLocks noChangeAspect="1"/>
          </p:cNvPicPr>
          <p:nvPr/>
        </p:nvPicPr>
        <p:blipFill>
          <a:blip r:embed="rId6"/>
          <a:stretch>
            <a:fillRect/>
          </a:stretch>
        </p:blipFill>
        <p:spPr>
          <a:xfrm>
            <a:off x="2349396" y="4096337"/>
            <a:ext cx="6030167" cy="2391109"/>
          </a:xfrm>
          <a:prstGeom prst="rect">
            <a:avLst/>
          </a:prstGeom>
        </p:spPr>
      </p:pic>
    </p:spTree>
    <p:extLst>
      <p:ext uri="{BB962C8B-B14F-4D97-AF65-F5344CB8AC3E}">
        <p14:creationId xmlns:p14="http://schemas.microsoft.com/office/powerpoint/2010/main" val="185416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EC58283E-69A5-4402-B8D6-54218A57C1B4}"/>
              </a:ext>
            </a:extLst>
          </p:cNvPr>
          <p:cNvPicPr>
            <a:picLocks noChangeAspect="1"/>
          </p:cNvPicPr>
          <p:nvPr/>
        </p:nvPicPr>
        <p:blipFill>
          <a:blip r:embed="rId2"/>
          <a:stretch>
            <a:fillRect/>
          </a:stretch>
        </p:blipFill>
        <p:spPr>
          <a:xfrm>
            <a:off x="400594" y="1043502"/>
            <a:ext cx="9504526" cy="3304903"/>
          </a:xfrm>
          <a:prstGeom prst="rect">
            <a:avLst/>
          </a:prstGeom>
          <a:ln>
            <a:noFill/>
          </a:ln>
          <a:effectLst>
            <a:softEdge rad="112500"/>
          </a:effectLst>
        </p:spPr>
      </p:pic>
      <p:pic>
        <p:nvPicPr>
          <p:cNvPr id="20" name="Imagem 19">
            <a:extLst>
              <a:ext uri="{FF2B5EF4-FFF2-40B4-BE49-F238E27FC236}">
                <a16:creationId xmlns:a16="http://schemas.microsoft.com/office/drawing/2014/main" id="{EBBD36D3-24E0-46DF-9244-B1235F08295E}"/>
              </a:ext>
            </a:extLst>
          </p:cNvPr>
          <p:cNvPicPr>
            <a:picLocks noChangeAspect="1"/>
          </p:cNvPicPr>
          <p:nvPr/>
        </p:nvPicPr>
        <p:blipFill>
          <a:blip r:embed="rId3"/>
          <a:stretch>
            <a:fillRect/>
          </a:stretch>
        </p:blipFill>
        <p:spPr>
          <a:xfrm>
            <a:off x="3910378" y="2695954"/>
            <a:ext cx="8281622" cy="4162046"/>
          </a:xfrm>
          <a:prstGeom prst="rect">
            <a:avLst/>
          </a:prstGeom>
          <a:ln>
            <a:noFill/>
          </a:ln>
          <a:effectLst>
            <a:softEdge rad="112500"/>
          </a:effectLst>
        </p:spPr>
      </p:pic>
      <p:sp>
        <p:nvSpPr>
          <p:cNvPr id="4" name="Título 1">
            <a:extLst>
              <a:ext uri="{FF2B5EF4-FFF2-40B4-BE49-F238E27FC236}">
                <a16:creationId xmlns:a16="http://schemas.microsoft.com/office/drawing/2014/main" id="{9424E120-2C09-407C-8F68-7351CEE7D49D}"/>
              </a:ext>
            </a:extLst>
          </p:cNvPr>
          <p:cNvSpPr>
            <a:spLocks noGrp="1"/>
          </p:cNvSpPr>
          <p:nvPr>
            <p:ph type="title"/>
          </p:nvPr>
        </p:nvSpPr>
        <p:spPr>
          <a:xfrm>
            <a:off x="283968" y="234908"/>
            <a:ext cx="8596668" cy="1320800"/>
          </a:xfrm>
        </p:spPr>
        <p:txBody>
          <a:bodyPr/>
          <a:lstStyle/>
          <a:p>
            <a:r>
              <a:rPr lang="pt-PT" dirty="0"/>
              <a:t>Dois projetos - Dois paradigmas</a:t>
            </a:r>
          </a:p>
        </p:txBody>
      </p:sp>
    </p:spTree>
    <p:extLst>
      <p:ext uri="{BB962C8B-B14F-4D97-AF65-F5344CB8AC3E}">
        <p14:creationId xmlns:p14="http://schemas.microsoft.com/office/powerpoint/2010/main" val="2939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17" name="Imagem 16">
            <a:extLst>
              <a:ext uri="{FF2B5EF4-FFF2-40B4-BE49-F238E27FC236}">
                <a16:creationId xmlns:a16="http://schemas.microsoft.com/office/drawing/2014/main" id="{77FC6586-4CCD-4B81-9F36-F8BD6E86C771}"/>
              </a:ext>
            </a:extLst>
          </p:cNvPr>
          <p:cNvPicPr>
            <a:picLocks noChangeAspect="1"/>
          </p:cNvPicPr>
          <p:nvPr/>
        </p:nvPicPr>
        <p:blipFill>
          <a:blip r:embed="rId2"/>
          <a:stretch>
            <a:fillRect/>
          </a:stretch>
        </p:blipFill>
        <p:spPr>
          <a:xfrm>
            <a:off x="3366707" y="1290339"/>
            <a:ext cx="5458587" cy="4277322"/>
          </a:xfrm>
          <a:prstGeom prst="rect">
            <a:avLst/>
          </a:prstGeom>
        </p:spPr>
      </p:pic>
    </p:spTree>
    <p:extLst>
      <p:ext uri="{BB962C8B-B14F-4D97-AF65-F5344CB8AC3E}">
        <p14:creationId xmlns:p14="http://schemas.microsoft.com/office/powerpoint/2010/main" val="155957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9C08BD7-720A-4F44-93B4-1E20C73060E5}"/>
              </a:ext>
            </a:extLst>
          </p:cNvPr>
          <p:cNvPicPr>
            <a:picLocks noChangeAspect="1"/>
          </p:cNvPicPr>
          <p:nvPr/>
        </p:nvPicPr>
        <p:blipFill>
          <a:blip r:embed="rId2"/>
          <a:stretch>
            <a:fillRect/>
          </a:stretch>
        </p:blipFill>
        <p:spPr>
          <a:xfrm>
            <a:off x="3457207" y="1195076"/>
            <a:ext cx="5277587" cy="4467849"/>
          </a:xfrm>
          <a:prstGeom prst="rect">
            <a:avLst/>
          </a:prstGeom>
        </p:spPr>
      </p:pic>
    </p:spTree>
    <p:extLst>
      <p:ext uri="{BB962C8B-B14F-4D97-AF65-F5344CB8AC3E}">
        <p14:creationId xmlns:p14="http://schemas.microsoft.com/office/powerpoint/2010/main" val="153233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C6DE162A-3491-42E9-B77C-67F9F1B50BB9}"/>
              </a:ext>
            </a:extLst>
          </p:cNvPr>
          <p:cNvPicPr>
            <a:picLocks noChangeAspect="1"/>
          </p:cNvPicPr>
          <p:nvPr/>
        </p:nvPicPr>
        <p:blipFill>
          <a:blip r:embed="rId2"/>
          <a:stretch>
            <a:fillRect/>
          </a:stretch>
        </p:blipFill>
        <p:spPr>
          <a:xfrm>
            <a:off x="3438154" y="1304628"/>
            <a:ext cx="5315692" cy="4248743"/>
          </a:xfrm>
          <a:prstGeom prst="rect">
            <a:avLst/>
          </a:prstGeom>
        </p:spPr>
      </p:pic>
    </p:spTree>
    <p:extLst>
      <p:ext uri="{BB962C8B-B14F-4D97-AF65-F5344CB8AC3E}">
        <p14:creationId xmlns:p14="http://schemas.microsoft.com/office/powerpoint/2010/main" val="8233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D7A4D4C-DAA1-4E7C-8EDE-629DBC57680D}"/>
              </a:ext>
            </a:extLst>
          </p:cNvPr>
          <p:cNvPicPr>
            <a:picLocks noChangeAspect="1"/>
          </p:cNvPicPr>
          <p:nvPr/>
        </p:nvPicPr>
        <p:blipFill>
          <a:blip r:embed="rId2"/>
          <a:stretch>
            <a:fillRect/>
          </a:stretch>
        </p:blipFill>
        <p:spPr>
          <a:xfrm>
            <a:off x="2795127" y="1399892"/>
            <a:ext cx="6601746" cy="4058216"/>
          </a:xfrm>
          <a:prstGeom prst="rect">
            <a:avLst/>
          </a:prstGeom>
        </p:spPr>
      </p:pic>
    </p:spTree>
    <p:extLst>
      <p:ext uri="{BB962C8B-B14F-4D97-AF65-F5344CB8AC3E}">
        <p14:creationId xmlns:p14="http://schemas.microsoft.com/office/powerpoint/2010/main" val="164280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6F9718E1-1469-4824-8F46-4987C9E38C86}"/>
              </a:ext>
            </a:extLst>
          </p:cNvPr>
          <p:cNvPicPr>
            <a:picLocks noChangeAspect="1"/>
          </p:cNvPicPr>
          <p:nvPr/>
        </p:nvPicPr>
        <p:blipFill>
          <a:blip r:embed="rId2"/>
          <a:stretch>
            <a:fillRect/>
          </a:stretch>
        </p:blipFill>
        <p:spPr>
          <a:xfrm>
            <a:off x="3409575" y="1433234"/>
            <a:ext cx="5372850" cy="3991532"/>
          </a:xfrm>
          <a:prstGeom prst="rect">
            <a:avLst/>
          </a:prstGeom>
        </p:spPr>
      </p:pic>
    </p:spTree>
    <p:extLst>
      <p:ext uri="{BB962C8B-B14F-4D97-AF65-F5344CB8AC3E}">
        <p14:creationId xmlns:p14="http://schemas.microsoft.com/office/powerpoint/2010/main" val="1003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A751F-03DD-4F6B-848E-C65ED7081D71}"/>
              </a:ext>
            </a:extLst>
          </p:cNvPr>
          <p:cNvSpPr>
            <a:spLocks noGrp="1"/>
          </p:cNvSpPr>
          <p:nvPr>
            <p:ph type="title"/>
          </p:nvPr>
        </p:nvSpPr>
        <p:spPr>
          <a:xfrm>
            <a:off x="283968" y="234908"/>
            <a:ext cx="8596668" cy="1320800"/>
          </a:xfrm>
        </p:spPr>
        <p:txBody>
          <a:bodyPr/>
          <a:lstStyle/>
          <a:p>
            <a:r>
              <a:rPr lang="pt-PT" dirty="0"/>
              <a:t>Tradução das transações estabelecidas para SQL </a:t>
            </a:r>
          </a:p>
        </p:txBody>
      </p:sp>
      <p:pic>
        <p:nvPicPr>
          <p:cNvPr id="4" name="Imagem 3">
            <a:extLst>
              <a:ext uri="{FF2B5EF4-FFF2-40B4-BE49-F238E27FC236}">
                <a16:creationId xmlns:a16="http://schemas.microsoft.com/office/drawing/2014/main" id="{D027FF92-7EAA-4538-905E-F963557D4D7C}"/>
              </a:ext>
            </a:extLst>
          </p:cNvPr>
          <p:cNvPicPr>
            <a:picLocks noChangeAspect="1"/>
          </p:cNvPicPr>
          <p:nvPr/>
        </p:nvPicPr>
        <p:blipFill>
          <a:blip r:embed="rId2"/>
          <a:stretch>
            <a:fillRect/>
          </a:stretch>
        </p:blipFill>
        <p:spPr>
          <a:xfrm>
            <a:off x="2437889" y="1209365"/>
            <a:ext cx="7316221" cy="4439270"/>
          </a:xfrm>
          <a:prstGeom prst="rect">
            <a:avLst/>
          </a:prstGeom>
        </p:spPr>
      </p:pic>
    </p:spTree>
    <p:extLst>
      <p:ext uri="{BB962C8B-B14F-4D97-AF65-F5344CB8AC3E}">
        <p14:creationId xmlns:p14="http://schemas.microsoft.com/office/powerpoint/2010/main" val="34883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8417DF4-CEF2-4CDF-87FA-EBE7E314EC1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t>
            </a:r>
            <a:r>
              <a:rPr lang="pt-PT" dirty="0" err="1"/>
              <a:t>Admin</a:t>
            </a:r>
            <a:endParaRPr lang="pt-PT" dirty="0"/>
          </a:p>
        </p:txBody>
      </p:sp>
      <p:pic>
        <p:nvPicPr>
          <p:cNvPr id="5" name="Imagem 4">
            <a:extLst>
              <a:ext uri="{FF2B5EF4-FFF2-40B4-BE49-F238E27FC236}">
                <a16:creationId xmlns:a16="http://schemas.microsoft.com/office/drawing/2014/main" id="{1CA3B06A-410B-4BAE-91C0-FC2DE4BFD6B4}"/>
              </a:ext>
            </a:extLst>
          </p:cNvPr>
          <p:cNvPicPr>
            <a:picLocks noChangeAspect="1"/>
          </p:cNvPicPr>
          <p:nvPr/>
        </p:nvPicPr>
        <p:blipFill>
          <a:blip r:embed="rId2"/>
          <a:stretch>
            <a:fillRect/>
          </a:stretch>
        </p:blipFill>
        <p:spPr>
          <a:xfrm>
            <a:off x="711043" y="1718490"/>
            <a:ext cx="4839375" cy="1152686"/>
          </a:xfrm>
          <a:prstGeom prst="rect">
            <a:avLst/>
          </a:prstGeom>
        </p:spPr>
      </p:pic>
      <p:pic>
        <p:nvPicPr>
          <p:cNvPr id="9" name="Imagem 8">
            <a:extLst>
              <a:ext uri="{FF2B5EF4-FFF2-40B4-BE49-F238E27FC236}">
                <a16:creationId xmlns:a16="http://schemas.microsoft.com/office/drawing/2014/main" id="{7DB286B1-D45E-4930-A18B-DF8FBE0BBA7A}"/>
              </a:ext>
            </a:extLst>
          </p:cNvPr>
          <p:cNvPicPr>
            <a:picLocks noChangeAspect="1"/>
          </p:cNvPicPr>
          <p:nvPr/>
        </p:nvPicPr>
        <p:blipFill>
          <a:blip r:embed="rId3"/>
          <a:stretch>
            <a:fillRect/>
          </a:stretch>
        </p:blipFill>
        <p:spPr>
          <a:xfrm>
            <a:off x="2742732" y="3717856"/>
            <a:ext cx="6706536" cy="1295581"/>
          </a:xfrm>
          <a:prstGeom prst="rect">
            <a:avLst/>
          </a:prstGeom>
        </p:spPr>
      </p:pic>
    </p:spTree>
    <p:extLst>
      <p:ext uri="{BB962C8B-B14F-4D97-AF65-F5344CB8AC3E}">
        <p14:creationId xmlns:p14="http://schemas.microsoft.com/office/powerpoint/2010/main" val="32809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915E4-9E7A-4B5E-A9A7-094F7D8DE641}"/>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Docente</a:t>
            </a:r>
          </a:p>
        </p:txBody>
      </p:sp>
      <p:pic>
        <p:nvPicPr>
          <p:cNvPr id="4" name="Imagem 3">
            <a:extLst>
              <a:ext uri="{FF2B5EF4-FFF2-40B4-BE49-F238E27FC236}">
                <a16:creationId xmlns:a16="http://schemas.microsoft.com/office/drawing/2014/main" id="{0DBB5AF0-8A28-46ED-B323-19F87A02C485}"/>
              </a:ext>
            </a:extLst>
          </p:cNvPr>
          <p:cNvPicPr>
            <a:picLocks noChangeAspect="1"/>
          </p:cNvPicPr>
          <p:nvPr/>
        </p:nvPicPr>
        <p:blipFill>
          <a:blip r:embed="rId2"/>
          <a:stretch>
            <a:fillRect/>
          </a:stretch>
        </p:blipFill>
        <p:spPr>
          <a:xfrm>
            <a:off x="283968" y="800059"/>
            <a:ext cx="4505954" cy="2457793"/>
          </a:xfrm>
          <a:prstGeom prst="rect">
            <a:avLst/>
          </a:prstGeom>
        </p:spPr>
      </p:pic>
      <p:pic>
        <p:nvPicPr>
          <p:cNvPr id="10" name="Imagem 9">
            <a:extLst>
              <a:ext uri="{FF2B5EF4-FFF2-40B4-BE49-F238E27FC236}">
                <a16:creationId xmlns:a16="http://schemas.microsoft.com/office/drawing/2014/main" id="{D378C64E-DB56-42FA-BE85-DDCD4E5B2FCF}"/>
              </a:ext>
            </a:extLst>
          </p:cNvPr>
          <p:cNvPicPr>
            <a:picLocks noChangeAspect="1"/>
          </p:cNvPicPr>
          <p:nvPr/>
        </p:nvPicPr>
        <p:blipFill>
          <a:blip r:embed="rId3"/>
          <a:stretch>
            <a:fillRect/>
          </a:stretch>
        </p:blipFill>
        <p:spPr>
          <a:xfrm>
            <a:off x="2634723" y="1142557"/>
            <a:ext cx="4984126" cy="5138539"/>
          </a:xfrm>
          <a:prstGeom prst="rect">
            <a:avLst/>
          </a:prstGeom>
        </p:spPr>
      </p:pic>
      <p:pic>
        <p:nvPicPr>
          <p:cNvPr id="12" name="Imagem 11">
            <a:extLst>
              <a:ext uri="{FF2B5EF4-FFF2-40B4-BE49-F238E27FC236}">
                <a16:creationId xmlns:a16="http://schemas.microsoft.com/office/drawing/2014/main" id="{936E6327-2556-4EE3-8682-94A8A14598CB}"/>
              </a:ext>
            </a:extLst>
          </p:cNvPr>
          <p:cNvPicPr>
            <a:picLocks noChangeAspect="1"/>
          </p:cNvPicPr>
          <p:nvPr/>
        </p:nvPicPr>
        <p:blipFill>
          <a:blip r:embed="rId4"/>
          <a:stretch>
            <a:fillRect/>
          </a:stretch>
        </p:blipFill>
        <p:spPr>
          <a:xfrm>
            <a:off x="6787583" y="2828292"/>
            <a:ext cx="5153744" cy="3886742"/>
          </a:xfrm>
          <a:prstGeom prst="rect">
            <a:avLst/>
          </a:prstGeom>
        </p:spPr>
      </p:pic>
    </p:spTree>
    <p:extLst>
      <p:ext uri="{BB962C8B-B14F-4D97-AF65-F5344CB8AC3E}">
        <p14:creationId xmlns:p14="http://schemas.microsoft.com/office/powerpoint/2010/main" val="19258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05543-C55C-44C0-8281-E0CB1AF6F408}"/>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Utilizadores e Permissões - Aluno</a:t>
            </a:r>
          </a:p>
        </p:txBody>
      </p:sp>
      <p:pic>
        <p:nvPicPr>
          <p:cNvPr id="4" name="Imagem 3">
            <a:extLst>
              <a:ext uri="{FF2B5EF4-FFF2-40B4-BE49-F238E27FC236}">
                <a16:creationId xmlns:a16="http://schemas.microsoft.com/office/drawing/2014/main" id="{AD498D4F-9FF9-4305-B78E-8EAD0B10C6A4}"/>
              </a:ext>
            </a:extLst>
          </p:cNvPr>
          <p:cNvPicPr>
            <a:picLocks noChangeAspect="1"/>
          </p:cNvPicPr>
          <p:nvPr/>
        </p:nvPicPr>
        <p:blipFill>
          <a:blip r:embed="rId2"/>
          <a:stretch>
            <a:fillRect/>
          </a:stretch>
        </p:blipFill>
        <p:spPr>
          <a:xfrm>
            <a:off x="283968" y="803868"/>
            <a:ext cx="4610743" cy="2419688"/>
          </a:xfrm>
          <a:prstGeom prst="rect">
            <a:avLst/>
          </a:prstGeom>
        </p:spPr>
      </p:pic>
      <p:pic>
        <p:nvPicPr>
          <p:cNvPr id="8" name="Imagem 7">
            <a:extLst>
              <a:ext uri="{FF2B5EF4-FFF2-40B4-BE49-F238E27FC236}">
                <a16:creationId xmlns:a16="http://schemas.microsoft.com/office/drawing/2014/main" id="{672FA475-1596-4CF9-AE18-8AD225080035}"/>
              </a:ext>
            </a:extLst>
          </p:cNvPr>
          <p:cNvPicPr>
            <a:picLocks noChangeAspect="1"/>
          </p:cNvPicPr>
          <p:nvPr/>
        </p:nvPicPr>
        <p:blipFill>
          <a:blip r:embed="rId3"/>
          <a:stretch>
            <a:fillRect/>
          </a:stretch>
        </p:blipFill>
        <p:spPr>
          <a:xfrm>
            <a:off x="3866998" y="1045252"/>
            <a:ext cx="5483300" cy="5577840"/>
          </a:xfrm>
          <a:prstGeom prst="rect">
            <a:avLst/>
          </a:prstGeom>
        </p:spPr>
      </p:pic>
    </p:spTree>
    <p:extLst>
      <p:ext uri="{BB962C8B-B14F-4D97-AF65-F5344CB8AC3E}">
        <p14:creationId xmlns:p14="http://schemas.microsoft.com/office/powerpoint/2010/main" val="9683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95A12D1-D966-4401-9F3F-7EFE3553E8EB}"/>
              </a:ext>
            </a:extLst>
          </p:cNvPr>
          <p:cNvPicPr>
            <a:picLocks noChangeAspect="1"/>
          </p:cNvPicPr>
          <p:nvPr/>
        </p:nvPicPr>
        <p:blipFill>
          <a:blip r:embed="rId2"/>
          <a:stretch>
            <a:fillRect/>
          </a:stretch>
        </p:blipFill>
        <p:spPr>
          <a:xfrm>
            <a:off x="610539" y="1190813"/>
            <a:ext cx="6476909" cy="3194092"/>
          </a:xfrm>
          <a:prstGeom prst="rect">
            <a:avLst/>
          </a:prstGeom>
        </p:spPr>
      </p:pic>
      <p:pic>
        <p:nvPicPr>
          <p:cNvPr id="3" name="Imagem 2">
            <a:extLst>
              <a:ext uri="{FF2B5EF4-FFF2-40B4-BE49-F238E27FC236}">
                <a16:creationId xmlns:a16="http://schemas.microsoft.com/office/drawing/2014/main" id="{3BCD8C36-4C60-458E-B517-6E6AF1319A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0673" y="5340810"/>
            <a:ext cx="8039716" cy="1164122"/>
          </a:xfrm>
          <a:prstGeom prst="rect">
            <a:avLst/>
          </a:prstGeom>
        </p:spPr>
      </p:pic>
      <p:sp>
        <p:nvSpPr>
          <p:cNvPr id="4" name="Título 1">
            <a:extLst>
              <a:ext uri="{FF2B5EF4-FFF2-40B4-BE49-F238E27FC236}">
                <a16:creationId xmlns:a16="http://schemas.microsoft.com/office/drawing/2014/main" id="{D74A0FFF-916E-4C7E-BE8F-A6F442452EE5}"/>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Views - Aluno</a:t>
            </a:r>
          </a:p>
        </p:txBody>
      </p:sp>
    </p:spTree>
    <p:extLst>
      <p:ext uri="{BB962C8B-B14F-4D97-AF65-F5344CB8AC3E}">
        <p14:creationId xmlns:p14="http://schemas.microsoft.com/office/powerpoint/2010/main" val="39291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BFCD3AB-9BFE-42BF-9F59-7ED2842C272B}"/>
              </a:ext>
            </a:extLst>
          </p:cNvPr>
          <p:cNvPicPr>
            <a:picLocks noChangeAspect="1"/>
          </p:cNvPicPr>
          <p:nvPr/>
        </p:nvPicPr>
        <p:blipFill>
          <a:blip r:embed="rId2"/>
          <a:stretch>
            <a:fillRect/>
          </a:stretch>
        </p:blipFill>
        <p:spPr>
          <a:xfrm>
            <a:off x="125225" y="91440"/>
            <a:ext cx="5936261" cy="4181246"/>
          </a:xfrm>
          <a:prstGeom prst="rect">
            <a:avLst/>
          </a:prstGeom>
        </p:spPr>
      </p:pic>
      <p:pic>
        <p:nvPicPr>
          <p:cNvPr id="9" name="Imagem 8">
            <a:extLst>
              <a:ext uri="{FF2B5EF4-FFF2-40B4-BE49-F238E27FC236}">
                <a16:creationId xmlns:a16="http://schemas.microsoft.com/office/drawing/2014/main" id="{0D1E26DA-1322-4CCA-B050-D2C3A630B878}"/>
              </a:ext>
            </a:extLst>
          </p:cNvPr>
          <p:cNvPicPr>
            <a:picLocks noChangeAspect="1"/>
          </p:cNvPicPr>
          <p:nvPr/>
        </p:nvPicPr>
        <p:blipFill>
          <a:blip r:embed="rId3"/>
          <a:stretch>
            <a:fillRect/>
          </a:stretch>
        </p:blipFill>
        <p:spPr>
          <a:xfrm>
            <a:off x="5729148" y="625329"/>
            <a:ext cx="5970775" cy="4181246"/>
          </a:xfrm>
          <a:prstGeom prst="rect">
            <a:avLst/>
          </a:prstGeom>
        </p:spPr>
      </p:pic>
      <p:pic>
        <p:nvPicPr>
          <p:cNvPr id="7" name="Imagem 6">
            <a:extLst>
              <a:ext uri="{FF2B5EF4-FFF2-40B4-BE49-F238E27FC236}">
                <a16:creationId xmlns:a16="http://schemas.microsoft.com/office/drawing/2014/main" id="{86BF3B7C-EAD6-4BB6-80E9-5129E2282DD6}"/>
              </a:ext>
            </a:extLst>
          </p:cNvPr>
          <p:cNvPicPr>
            <a:picLocks noChangeAspect="1"/>
          </p:cNvPicPr>
          <p:nvPr/>
        </p:nvPicPr>
        <p:blipFill>
          <a:blip r:embed="rId4"/>
          <a:stretch>
            <a:fillRect/>
          </a:stretch>
        </p:blipFill>
        <p:spPr>
          <a:xfrm>
            <a:off x="492077" y="2038372"/>
            <a:ext cx="5970774" cy="4194299"/>
          </a:xfrm>
          <a:prstGeom prst="rect">
            <a:avLst/>
          </a:prstGeom>
        </p:spPr>
      </p:pic>
      <p:pic>
        <p:nvPicPr>
          <p:cNvPr id="11" name="Imagem 10">
            <a:extLst>
              <a:ext uri="{FF2B5EF4-FFF2-40B4-BE49-F238E27FC236}">
                <a16:creationId xmlns:a16="http://schemas.microsoft.com/office/drawing/2014/main" id="{C0C5424D-D48B-49F0-9904-EBF415D871DF}"/>
              </a:ext>
            </a:extLst>
          </p:cNvPr>
          <p:cNvPicPr>
            <a:picLocks noChangeAspect="1"/>
          </p:cNvPicPr>
          <p:nvPr/>
        </p:nvPicPr>
        <p:blipFill>
          <a:blip r:embed="rId5"/>
          <a:stretch>
            <a:fillRect/>
          </a:stretch>
        </p:blipFill>
        <p:spPr>
          <a:xfrm>
            <a:off x="5729148" y="3425922"/>
            <a:ext cx="5970775" cy="4187403"/>
          </a:xfrm>
          <a:prstGeom prst="rect">
            <a:avLst/>
          </a:prstGeom>
        </p:spPr>
      </p:pic>
    </p:spTree>
    <p:extLst>
      <p:ext uri="{BB962C8B-B14F-4D97-AF65-F5344CB8AC3E}">
        <p14:creationId xmlns:p14="http://schemas.microsoft.com/office/powerpoint/2010/main" val="36772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21A08-6EDC-47D5-8F00-FBE0314F293B}"/>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PT" dirty="0"/>
          </a:p>
        </p:txBody>
      </p:sp>
      <p:sp>
        <p:nvSpPr>
          <p:cNvPr id="3" name="Título 1">
            <a:extLst>
              <a:ext uri="{FF2B5EF4-FFF2-40B4-BE49-F238E27FC236}">
                <a16:creationId xmlns:a16="http://schemas.microsoft.com/office/drawing/2014/main" id="{606F095D-1819-43EE-BC7E-8B00290D149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Triggers</a:t>
            </a:r>
          </a:p>
        </p:txBody>
      </p:sp>
      <p:pic>
        <p:nvPicPr>
          <p:cNvPr id="5" name="Imagem 4">
            <a:extLst>
              <a:ext uri="{FF2B5EF4-FFF2-40B4-BE49-F238E27FC236}">
                <a16:creationId xmlns:a16="http://schemas.microsoft.com/office/drawing/2014/main" id="{D08228FF-1BED-48B1-9843-DA2C3E8473DF}"/>
              </a:ext>
            </a:extLst>
          </p:cNvPr>
          <p:cNvPicPr>
            <a:picLocks noChangeAspect="1"/>
          </p:cNvPicPr>
          <p:nvPr/>
        </p:nvPicPr>
        <p:blipFill>
          <a:blip r:embed="rId2"/>
          <a:stretch>
            <a:fillRect/>
          </a:stretch>
        </p:blipFill>
        <p:spPr>
          <a:xfrm>
            <a:off x="593121" y="1178336"/>
            <a:ext cx="5372746" cy="5292356"/>
          </a:xfrm>
          <a:prstGeom prst="rect">
            <a:avLst/>
          </a:prstGeom>
        </p:spPr>
      </p:pic>
      <p:pic>
        <p:nvPicPr>
          <p:cNvPr id="7" name="Imagem 6">
            <a:extLst>
              <a:ext uri="{FF2B5EF4-FFF2-40B4-BE49-F238E27FC236}">
                <a16:creationId xmlns:a16="http://schemas.microsoft.com/office/drawing/2014/main" id="{64CF513C-F494-46CA-876F-6AE576B13020}"/>
              </a:ext>
            </a:extLst>
          </p:cNvPr>
          <p:cNvPicPr>
            <a:picLocks noChangeAspect="1"/>
          </p:cNvPicPr>
          <p:nvPr/>
        </p:nvPicPr>
        <p:blipFill>
          <a:blip r:embed="rId3"/>
          <a:stretch>
            <a:fillRect/>
          </a:stretch>
        </p:blipFill>
        <p:spPr>
          <a:xfrm>
            <a:off x="593121" y="3429000"/>
            <a:ext cx="11007066" cy="228600"/>
          </a:xfrm>
          <a:prstGeom prst="rect">
            <a:avLst/>
          </a:prstGeom>
          <a:ln w="76200">
            <a:solidFill>
              <a:srgbClr val="FF0000"/>
            </a:solidFill>
          </a:ln>
        </p:spPr>
      </p:pic>
    </p:spTree>
    <p:extLst>
      <p:ext uri="{BB962C8B-B14F-4D97-AF65-F5344CB8AC3E}">
        <p14:creationId xmlns:p14="http://schemas.microsoft.com/office/powerpoint/2010/main" val="9809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DAC8B16-7E92-4ABA-9071-B47150BFFCC9}"/>
              </a:ext>
            </a:extLst>
          </p:cNvPr>
          <p:cNvPicPr>
            <a:picLocks noChangeAspect="1"/>
          </p:cNvPicPr>
          <p:nvPr/>
        </p:nvPicPr>
        <p:blipFill>
          <a:blip r:embed="rId2"/>
          <a:stretch>
            <a:fillRect/>
          </a:stretch>
        </p:blipFill>
        <p:spPr>
          <a:xfrm>
            <a:off x="139081" y="100192"/>
            <a:ext cx="7920318" cy="5534983"/>
          </a:xfrm>
          <a:prstGeom prst="rect">
            <a:avLst/>
          </a:prstGeom>
        </p:spPr>
      </p:pic>
      <p:pic>
        <p:nvPicPr>
          <p:cNvPr id="7" name="Imagem 6">
            <a:extLst>
              <a:ext uri="{FF2B5EF4-FFF2-40B4-BE49-F238E27FC236}">
                <a16:creationId xmlns:a16="http://schemas.microsoft.com/office/drawing/2014/main" id="{72BD8E17-DB5D-4D0B-B772-D414ECA914A5}"/>
              </a:ext>
            </a:extLst>
          </p:cNvPr>
          <p:cNvPicPr>
            <a:picLocks noChangeAspect="1"/>
          </p:cNvPicPr>
          <p:nvPr/>
        </p:nvPicPr>
        <p:blipFill>
          <a:blip r:embed="rId3"/>
          <a:stretch>
            <a:fillRect/>
          </a:stretch>
        </p:blipFill>
        <p:spPr>
          <a:xfrm>
            <a:off x="454333" y="346630"/>
            <a:ext cx="8257056" cy="5849112"/>
          </a:xfrm>
          <a:prstGeom prst="rect">
            <a:avLst/>
          </a:prstGeom>
        </p:spPr>
      </p:pic>
      <p:pic>
        <p:nvPicPr>
          <p:cNvPr id="9" name="Imagem 8">
            <a:extLst>
              <a:ext uri="{FF2B5EF4-FFF2-40B4-BE49-F238E27FC236}">
                <a16:creationId xmlns:a16="http://schemas.microsoft.com/office/drawing/2014/main" id="{BB420FEE-9B59-4E7B-8A4E-73C6AA75E4DE}"/>
              </a:ext>
            </a:extLst>
          </p:cNvPr>
          <p:cNvPicPr>
            <a:picLocks noChangeAspect="1"/>
          </p:cNvPicPr>
          <p:nvPr/>
        </p:nvPicPr>
        <p:blipFill>
          <a:blip r:embed="rId4"/>
          <a:stretch>
            <a:fillRect/>
          </a:stretch>
        </p:blipFill>
        <p:spPr>
          <a:xfrm>
            <a:off x="771784" y="581168"/>
            <a:ext cx="8871881" cy="6276832"/>
          </a:xfrm>
          <a:prstGeom prst="rect">
            <a:avLst/>
          </a:prstGeom>
        </p:spPr>
      </p:pic>
    </p:spTree>
    <p:extLst>
      <p:ext uri="{BB962C8B-B14F-4D97-AF65-F5344CB8AC3E}">
        <p14:creationId xmlns:p14="http://schemas.microsoft.com/office/powerpoint/2010/main" val="3010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3F2EBE-88E4-4497-80B3-C4AC773A89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804" y="889227"/>
            <a:ext cx="11610391" cy="5079546"/>
          </a:xfrm>
          <a:prstGeom prst="rect">
            <a:avLst/>
          </a:prstGeom>
        </p:spPr>
      </p:pic>
    </p:spTree>
    <p:extLst>
      <p:ext uri="{BB962C8B-B14F-4D97-AF65-F5344CB8AC3E}">
        <p14:creationId xmlns:p14="http://schemas.microsoft.com/office/powerpoint/2010/main" val="841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48EDA5A-06B0-48F2-9B9F-DF4EF8077D8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75212" y="0"/>
            <a:ext cx="8115300" cy="4572000"/>
          </a:xfrm>
          <a:prstGeom prst="rect">
            <a:avLst/>
          </a:prstGeom>
        </p:spPr>
      </p:pic>
      <p:pic>
        <p:nvPicPr>
          <p:cNvPr id="3" name="Imagem 2">
            <a:extLst>
              <a:ext uri="{FF2B5EF4-FFF2-40B4-BE49-F238E27FC236}">
                <a16:creationId xmlns:a16="http://schemas.microsoft.com/office/drawing/2014/main" id="{7EF09A51-3BC6-4148-A3B6-77633B0A7899}"/>
              </a:ext>
            </a:extLst>
          </p:cNvPr>
          <p:cNvPicPr>
            <a:picLocks noChangeAspect="1"/>
          </p:cNvPicPr>
          <p:nvPr/>
        </p:nvPicPr>
        <p:blipFill>
          <a:blip r:embed="rId3"/>
          <a:stretch>
            <a:fillRect/>
          </a:stretch>
        </p:blipFill>
        <p:spPr>
          <a:xfrm>
            <a:off x="5469862" y="1828800"/>
            <a:ext cx="6214791" cy="5029200"/>
          </a:xfrm>
          <a:prstGeom prst="rect">
            <a:avLst/>
          </a:prstGeom>
        </p:spPr>
      </p:pic>
    </p:spTree>
    <p:extLst>
      <p:ext uri="{BB962C8B-B14F-4D97-AF65-F5344CB8AC3E}">
        <p14:creationId xmlns:p14="http://schemas.microsoft.com/office/powerpoint/2010/main" val="41384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9848C-0D30-474A-A8F4-B2716AB3B31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Esquema dos 															documentos</a:t>
            </a:r>
          </a:p>
        </p:txBody>
      </p:sp>
      <p:pic>
        <p:nvPicPr>
          <p:cNvPr id="4" name="Imagem 3">
            <a:extLst>
              <a:ext uri="{FF2B5EF4-FFF2-40B4-BE49-F238E27FC236}">
                <a16:creationId xmlns:a16="http://schemas.microsoft.com/office/drawing/2014/main" id="{C4930E40-25C5-43A8-83E9-15B97DADF2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74511" y="1708108"/>
            <a:ext cx="4108528" cy="2556120"/>
          </a:xfrm>
          <a:prstGeom prst="rect">
            <a:avLst/>
          </a:prstGeom>
        </p:spPr>
      </p:pic>
      <p:pic>
        <p:nvPicPr>
          <p:cNvPr id="6" name="Imagem 5">
            <a:extLst>
              <a:ext uri="{FF2B5EF4-FFF2-40B4-BE49-F238E27FC236}">
                <a16:creationId xmlns:a16="http://schemas.microsoft.com/office/drawing/2014/main" id="{A4CACEDC-2700-4982-9928-83D4F85F0F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3539987"/>
            <a:ext cx="2665550" cy="3318013"/>
          </a:xfrm>
          <a:prstGeom prst="rect">
            <a:avLst/>
          </a:prstGeom>
        </p:spPr>
      </p:pic>
      <p:pic>
        <p:nvPicPr>
          <p:cNvPr id="8" name="Imagem 7">
            <a:extLst>
              <a:ext uri="{FF2B5EF4-FFF2-40B4-BE49-F238E27FC236}">
                <a16:creationId xmlns:a16="http://schemas.microsoft.com/office/drawing/2014/main" id="{2E8B1909-2EFC-403D-8CA6-818BF29A03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6368" y="1390687"/>
            <a:ext cx="4127929" cy="3163406"/>
          </a:xfrm>
          <a:prstGeom prst="rect">
            <a:avLst/>
          </a:prstGeom>
        </p:spPr>
      </p:pic>
    </p:spTree>
    <p:extLst>
      <p:ext uri="{BB962C8B-B14F-4D97-AF65-F5344CB8AC3E}">
        <p14:creationId xmlns:p14="http://schemas.microsoft.com/office/powerpoint/2010/main" val="3921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1DF0A-452E-4B58-B508-C4D843DAA7E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Documentos – exemplo de estrutura</a:t>
            </a:r>
          </a:p>
        </p:txBody>
      </p:sp>
      <p:pic>
        <p:nvPicPr>
          <p:cNvPr id="4" name="Imagem 3">
            <a:extLst>
              <a:ext uri="{FF2B5EF4-FFF2-40B4-BE49-F238E27FC236}">
                <a16:creationId xmlns:a16="http://schemas.microsoft.com/office/drawing/2014/main" id="{578AF5B5-266A-4C45-B4F1-FF87B4147342}"/>
              </a:ext>
            </a:extLst>
          </p:cNvPr>
          <p:cNvPicPr>
            <a:picLocks noChangeAspect="1"/>
          </p:cNvPicPr>
          <p:nvPr/>
        </p:nvPicPr>
        <p:blipFill>
          <a:blip r:embed="rId2"/>
          <a:stretch>
            <a:fillRect/>
          </a:stretch>
        </p:blipFill>
        <p:spPr>
          <a:xfrm>
            <a:off x="436368" y="1047708"/>
            <a:ext cx="3591426" cy="5020376"/>
          </a:xfrm>
          <a:prstGeom prst="rect">
            <a:avLst/>
          </a:prstGeom>
        </p:spPr>
      </p:pic>
      <p:pic>
        <p:nvPicPr>
          <p:cNvPr id="6" name="Imagem 5">
            <a:extLst>
              <a:ext uri="{FF2B5EF4-FFF2-40B4-BE49-F238E27FC236}">
                <a16:creationId xmlns:a16="http://schemas.microsoft.com/office/drawing/2014/main" id="{933F2AA3-650D-4B38-A39E-00B8D4BEBD67}"/>
              </a:ext>
            </a:extLst>
          </p:cNvPr>
          <p:cNvPicPr>
            <a:picLocks noChangeAspect="1"/>
          </p:cNvPicPr>
          <p:nvPr/>
        </p:nvPicPr>
        <p:blipFill>
          <a:blip r:embed="rId3"/>
          <a:stretch>
            <a:fillRect/>
          </a:stretch>
        </p:blipFill>
        <p:spPr>
          <a:xfrm>
            <a:off x="3272410" y="5585324"/>
            <a:ext cx="3848637" cy="1143160"/>
          </a:xfrm>
          <a:prstGeom prst="rect">
            <a:avLst/>
          </a:prstGeom>
        </p:spPr>
      </p:pic>
      <p:pic>
        <p:nvPicPr>
          <p:cNvPr id="8" name="Imagem 7">
            <a:extLst>
              <a:ext uri="{FF2B5EF4-FFF2-40B4-BE49-F238E27FC236}">
                <a16:creationId xmlns:a16="http://schemas.microsoft.com/office/drawing/2014/main" id="{6552A157-2CEA-4B77-816E-DA8E5F7E5745}"/>
              </a:ext>
            </a:extLst>
          </p:cNvPr>
          <p:cNvPicPr>
            <a:picLocks noChangeAspect="1"/>
          </p:cNvPicPr>
          <p:nvPr/>
        </p:nvPicPr>
        <p:blipFill>
          <a:blip r:embed="rId4"/>
          <a:stretch>
            <a:fillRect/>
          </a:stretch>
        </p:blipFill>
        <p:spPr>
          <a:xfrm>
            <a:off x="5196729" y="1404655"/>
            <a:ext cx="2667372" cy="4048690"/>
          </a:xfrm>
          <a:prstGeom prst="rect">
            <a:avLst/>
          </a:prstGeom>
        </p:spPr>
      </p:pic>
    </p:spTree>
    <p:extLst>
      <p:ext uri="{BB962C8B-B14F-4D97-AF65-F5344CB8AC3E}">
        <p14:creationId xmlns:p14="http://schemas.microsoft.com/office/powerpoint/2010/main" val="41009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79E58B6-7084-4B40-9649-C64309F3FFEF}"/>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1026" name="Picture 2" descr="classeAluno">
            <a:extLst>
              <a:ext uri="{FF2B5EF4-FFF2-40B4-BE49-F238E27FC236}">
                <a16:creationId xmlns:a16="http://schemas.microsoft.com/office/drawing/2014/main" id="{CA876E88-60D6-437F-A6DF-0527B778B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227909"/>
            <a:ext cx="4693804" cy="265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lasseDocente">
            <a:extLst>
              <a:ext uri="{FF2B5EF4-FFF2-40B4-BE49-F238E27FC236}">
                <a16:creationId xmlns:a16="http://schemas.microsoft.com/office/drawing/2014/main" id="{8E9508F8-63E3-44AF-BB8C-6D3942D9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01" y="1463040"/>
            <a:ext cx="5036773" cy="298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lasseTurno">
            <a:extLst>
              <a:ext uri="{FF2B5EF4-FFF2-40B4-BE49-F238E27FC236}">
                <a16:creationId xmlns:a16="http://schemas.microsoft.com/office/drawing/2014/main" id="{68180568-98B7-4C7A-9619-8AE013281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260" y="2034808"/>
            <a:ext cx="4971740" cy="27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lasseUC">
            <a:extLst>
              <a:ext uri="{FF2B5EF4-FFF2-40B4-BE49-F238E27FC236}">
                <a16:creationId xmlns:a16="http://schemas.microsoft.com/office/drawing/2014/main" id="{79F15D87-24AC-4A9E-A492-E8934866E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705" y="2772637"/>
            <a:ext cx="437288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lasseAlunosUC">
            <a:extLst>
              <a:ext uri="{FF2B5EF4-FFF2-40B4-BE49-F238E27FC236}">
                <a16:creationId xmlns:a16="http://schemas.microsoft.com/office/drawing/2014/main" id="{5C4FC7A8-AA18-436D-B37C-0F514F0320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1" y="3428999"/>
            <a:ext cx="53943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asseSQLReader1">
            <a:extLst>
              <a:ext uri="{FF2B5EF4-FFF2-40B4-BE49-F238E27FC236}">
                <a16:creationId xmlns:a16="http://schemas.microsoft.com/office/drawing/2014/main" id="{F00F3D94-9680-4EFB-9D51-49258C7A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14" y="1091428"/>
            <a:ext cx="3435303" cy="461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1">
            <a:extLst>
              <a:ext uri="{FF2B5EF4-FFF2-40B4-BE49-F238E27FC236}">
                <a16:creationId xmlns:a16="http://schemas.microsoft.com/office/drawing/2014/main" id="{5E7CC6CE-BC61-4BF1-BEE1-D7341E739BAD}"/>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2051" name="Picture 3" descr="classeSQLReader2">
            <a:extLst>
              <a:ext uri="{FF2B5EF4-FFF2-40B4-BE49-F238E27FC236}">
                <a16:creationId xmlns:a16="http://schemas.microsoft.com/office/drawing/2014/main" id="{BE214EEF-9C08-4A81-85C5-54529AF6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82" y="1091427"/>
            <a:ext cx="4513184" cy="46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lasseSQLReader3">
            <a:extLst>
              <a:ext uri="{FF2B5EF4-FFF2-40B4-BE49-F238E27FC236}">
                <a16:creationId xmlns:a16="http://schemas.microsoft.com/office/drawing/2014/main" id="{02DFF875-C041-4E19-8FC0-D0BAD2C10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84" y="1047708"/>
            <a:ext cx="4941886"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lasseSQLReader4">
            <a:extLst>
              <a:ext uri="{FF2B5EF4-FFF2-40B4-BE49-F238E27FC236}">
                <a16:creationId xmlns:a16="http://schemas.microsoft.com/office/drawing/2014/main" id="{FD69EC66-0228-41AA-8A68-6598EBE2A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3712" y="1047708"/>
            <a:ext cx="4781215"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classeSQLReader5">
            <a:extLst>
              <a:ext uri="{FF2B5EF4-FFF2-40B4-BE49-F238E27FC236}">
                <a16:creationId xmlns:a16="http://schemas.microsoft.com/office/drawing/2014/main" id="{35522066-E0C1-4FC4-B65E-2F5E5A5E6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878" y="1047708"/>
            <a:ext cx="5185648"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classeSQLReader6">
            <a:extLst>
              <a:ext uri="{FF2B5EF4-FFF2-40B4-BE49-F238E27FC236}">
                <a16:creationId xmlns:a16="http://schemas.microsoft.com/office/drawing/2014/main" id="{EB409E7C-3555-45C1-A137-0A598CCE51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786" y="1047708"/>
            <a:ext cx="4671740" cy="46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classeSQLReader7">
            <a:extLst>
              <a:ext uri="{FF2B5EF4-FFF2-40B4-BE49-F238E27FC236}">
                <a16:creationId xmlns:a16="http://schemas.microsoft.com/office/drawing/2014/main" id="{8F08FA87-93C7-4450-9EB2-D8739B4E5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341" y="1047706"/>
            <a:ext cx="5310558" cy="466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lasseSQLReader8">
            <a:extLst>
              <a:ext uri="{FF2B5EF4-FFF2-40B4-BE49-F238E27FC236}">
                <a16:creationId xmlns:a16="http://schemas.microsoft.com/office/drawing/2014/main" id="{C9A6EB83-7CA9-486C-ACC5-03445FBC29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990" y="4290894"/>
            <a:ext cx="4114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5"/>
                                        </p:tgtEl>
                                        <p:attrNameLst>
                                          <p:attrName>style.visibility</p:attrName>
                                        </p:attrNameLst>
                                      </p:cBhvr>
                                      <p:to>
                                        <p:strVal val="visible"/>
                                      </p:to>
                                    </p:set>
                                    <p:animEffect transition="in" filter="fade">
                                      <p:cBhvr>
                                        <p:cTn id="32" dur="500"/>
                                        <p:tgtEl>
                                          <p:spTgt spid="20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Effect transition="in" filter="fade">
                                      <p:cBhvr>
                                        <p:cTn id="37" dur="500"/>
                                        <p:tgtEl>
                                          <p:spTgt spid="20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1A12F-9A0C-45A7-A64A-31BC482CAB54}"/>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Processo de migração – Dados</a:t>
            </a:r>
          </a:p>
        </p:txBody>
      </p:sp>
      <p:pic>
        <p:nvPicPr>
          <p:cNvPr id="3074" name="Picture 2" descr="classeMigrator1">
            <a:extLst>
              <a:ext uri="{FF2B5EF4-FFF2-40B4-BE49-F238E27FC236}">
                <a16:creationId xmlns:a16="http://schemas.microsoft.com/office/drawing/2014/main" id="{8BB0C69C-DAEC-4133-A485-1B057B2EE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947737"/>
            <a:ext cx="540067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lasseMigrator2">
            <a:extLst>
              <a:ext uri="{FF2B5EF4-FFF2-40B4-BE49-F238E27FC236}">
                <a16:creationId xmlns:a16="http://schemas.microsoft.com/office/drawing/2014/main" id="{00B4B608-544F-4BFC-8F0A-1D08193C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83" y="1451016"/>
            <a:ext cx="5400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lasseMigrator3">
            <a:extLst>
              <a:ext uri="{FF2B5EF4-FFF2-40B4-BE49-F238E27FC236}">
                <a16:creationId xmlns:a16="http://schemas.microsoft.com/office/drawing/2014/main" id="{387B4899-3853-4E7C-B33B-4398793983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4592" y="6114728"/>
            <a:ext cx="3209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4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ry1">
            <a:extLst>
              <a:ext uri="{FF2B5EF4-FFF2-40B4-BE49-F238E27FC236}">
                <a16:creationId xmlns:a16="http://schemas.microsoft.com/office/drawing/2014/main" id="{E62B94C4-853E-40B0-91D5-CEA3F2BC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68" y="1894020"/>
            <a:ext cx="5745987" cy="153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query1result">
            <a:extLst>
              <a:ext uri="{FF2B5EF4-FFF2-40B4-BE49-F238E27FC236}">
                <a16:creationId xmlns:a16="http://schemas.microsoft.com/office/drawing/2014/main" id="{E4A14698-671E-438D-BCA3-09ACD4A97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011" y="2097305"/>
            <a:ext cx="2677205" cy="112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a:extLst>
              <a:ext uri="{FF2B5EF4-FFF2-40B4-BE49-F238E27FC236}">
                <a16:creationId xmlns:a16="http://schemas.microsoft.com/office/drawing/2014/main" id="{928727EB-AD0A-4838-B8C4-067E1F00179B}"/>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4102" name="Picture 6" descr="query3">
            <a:extLst>
              <a:ext uri="{FF2B5EF4-FFF2-40B4-BE49-F238E27FC236}">
                <a16:creationId xmlns:a16="http://schemas.microsoft.com/office/drawing/2014/main" id="{9A78C25D-98BA-4CB3-9977-EEB08981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8" y="4267300"/>
            <a:ext cx="5659632" cy="185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query3result">
            <a:extLst>
              <a:ext uri="{FF2B5EF4-FFF2-40B4-BE49-F238E27FC236}">
                <a16:creationId xmlns:a16="http://schemas.microsoft.com/office/drawing/2014/main" id="{526A27B1-B3A2-4CC7-9051-C9724FE10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011" y="5184105"/>
            <a:ext cx="2646530" cy="9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6E33AE5-F7BC-4721-8718-71AB3D730002}"/>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Levantamento de Requisitos</a:t>
            </a:r>
          </a:p>
        </p:txBody>
      </p:sp>
      <p:pic>
        <p:nvPicPr>
          <p:cNvPr id="8" name="Imagem 7">
            <a:extLst>
              <a:ext uri="{FF2B5EF4-FFF2-40B4-BE49-F238E27FC236}">
                <a16:creationId xmlns:a16="http://schemas.microsoft.com/office/drawing/2014/main" id="{3E89157E-120B-4B40-ABB9-0FCB6E881491}"/>
              </a:ext>
            </a:extLst>
          </p:cNvPr>
          <p:cNvPicPr>
            <a:picLocks noChangeAspect="1"/>
          </p:cNvPicPr>
          <p:nvPr/>
        </p:nvPicPr>
        <p:blipFill>
          <a:blip r:embed="rId2"/>
          <a:stretch>
            <a:fillRect/>
          </a:stretch>
        </p:blipFill>
        <p:spPr>
          <a:xfrm>
            <a:off x="1979023" y="1361802"/>
            <a:ext cx="6405154" cy="4803866"/>
          </a:xfrm>
          <a:prstGeom prst="rect">
            <a:avLst/>
          </a:prstGeom>
        </p:spPr>
      </p:pic>
    </p:spTree>
    <p:extLst>
      <p:ext uri="{BB962C8B-B14F-4D97-AF65-F5344CB8AC3E}">
        <p14:creationId xmlns:p14="http://schemas.microsoft.com/office/powerpoint/2010/main" val="13700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AA4BF-C268-4966-ADA2-18044441F51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5122" name="Picture 2" descr="query2">
            <a:extLst>
              <a:ext uri="{FF2B5EF4-FFF2-40B4-BE49-F238E27FC236}">
                <a16:creationId xmlns:a16="http://schemas.microsoft.com/office/drawing/2014/main" id="{838D5A0F-FCD2-466A-BC04-1C0E40BC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2" y="1404075"/>
            <a:ext cx="587901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query2result">
            <a:extLst>
              <a:ext uri="{FF2B5EF4-FFF2-40B4-BE49-F238E27FC236}">
                <a16:creationId xmlns:a16="http://schemas.microsoft.com/office/drawing/2014/main" id="{7F191066-B30D-4164-A5C3-C3C7079E9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297" y="387308"/>
            <a:ext cx="53943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7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2756B-CF95-4882-8B29-091DF9E2F75A}"/>
              </a:ext>
            </a:extLst>
          </p:cNvPr>
          <p:cNvSpPr txBox="1">
            <a:spLocks/>
          </p:cNvSpPr>
          <p:nvPr/>
        </p:nvSpPr>
        <p:spPr>
          <a:xfrm>
            <a:off x="436368" y="3873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Queries – MySQL vs MongoDB</a:t>
            </a:r>
          </a:p>
        </p:txBody>
      </p:sp>
      <p:pic>
        <p:nvPicPr>
          <p:cNvPr id="6146" name="Picture 2" descr="query4">
            <a:extLst>
              <a:ext uri="{FF2B5EF4-FFF2-40B4-BE49-F238E27FC236}">
                <a16:creationId xmlns:a16="http://schemas.microsoft.com/office/drawing/2014/main" id="{46DA51B5-8CD9-4680-A956-D2EA1F85D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78" y="1440089"/>
            <a:ext cx="5672139" cy="18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query4result">
            <a:extLst>
              <a:ext uri="{FF2B5EF4-FFF2-40B4-BE49-F238E27FC236}">
                <a16:creationId xmlns:a16="http://schemas.microsoft.com/office/drawing/2014/main" id="{E1EF0BE8-F23C-4FB0-85F2-694254977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8" y="1047708"/>
            <a:ext cx="540067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30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63C56B3-0644-4C09-83C9-AA7FF597A86A}"/>
              </a:ext>
            </a:extLst>
          </p:cNvPr>
          <p:cNvPicPr>
            <a:picLocks noChangeAspect="1"/>
          </p:cNvPicPr>
          <p:nvPr/>
        </p:nvPicPr>
        <p:blipFill>
          <a:blip r:embed="rId2"/>
          <a:stretch>
            <a:fillRect/>
          </a:stretch>
        </p:blipFill>
        <p:spPr>
          <a:xfrm>
            <a:off x="508808" y="408326"/>
            <a:ext cx="11174384" cy="2305372"/>
          </a:xfrm>
          <a:prstGeom prst="rect">
            <a:avLst/>
          </a:prstGeom>
        </p:spPr>
      </p:pic>
      <p:pic>
        <p:nvPicPr>
          <p:cNvPr id="6" name="Imagem 5">
            <a:extLst>
              <a:ext uri="{FF2B5EF4-FFF2-40B4-BE49-F238E27FC236}">
                <a16:creationId xmlns:a16="http://schemas.microsoft.com/office/drawing/2014/main" id="{DA102481-D55D-4F29-8F6A-4FA1A4321C15}"/>
              </a:ext>
            </a:extLst>
          </p:cNvPr>
          <p:cNvPicPr>
            <a:picLocks noChangeAspect="1"/>
          </p:cNvPicPr>
          <p:nvPr/>
        </p:nvPicPr>
        <p:blipFill>
          <a:blip r:embed="rId3"/>
          <a:stretch>
            <a:fillRect/>
          </a:stretch>
        </p:blipFill>
        <p:spPr>
          <a:xfrm>
            <a:off x="1943947" y="3429000"/>
            <a:ext cx="8304106" cy="3020674"/>
          </a:xfrm>
          <a:prstGeom prst="rect">
            <a:avLst/>
          </a:prstGeom>
        </p:spPr>
      </p:pic>
    </p:spTree>
    <p:extLst>
      <p:ext uri="{BB962C8B-B14F-4D97-AF65-F5344CB8AC3E}">
        <p14:creationId xmlns:p14="http://schemas.microsoft.com/office/powerpoint/2010/main" val="29246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1AC619-DC44-4A5A-8D1D-2C252033F27D}"/>
              </a:ext>
            </a:extLst>
          </p:cNvPr>
          <p:cNvPicPr>
            <a:picLocks noChangeAspect="1"/>
          </p:cNvPicPr>
          <p:nvPr/>
        </p:nvPicPr>
        <p:blipFill>
          <a:blip r:embed="rId2"/>
          <a:stretch>
            <a:fillRect/>
          </a:stretch>
        </p:blipFill>
        <p:spPr>
          <a:xfrm>
            <a:off x="251303" y="233720"/>
            <a:ext cx="5960823" cy="3995362"/>
          </a:xfrm>
          <a:prstGeom prst="rect">
            <a:avLst/>
          </a:prstGeom>
        </p:spPr>
      </p:pic>
      <p:pic>
        <p:nvPicPr>
          <p:cNvPr id="5" name="Imagem 4">
            <a:extLst>
              <a:ext uri="{FF2B5EF4-FFF2-40B4-BE49-F238E27FC236}">
                <a16:creationId xmlns:a16="http://schemas.microsoft.com/office/drawing/2014/main" id="{79428353-E110-4573-AE6A-3089312F682D}"/>
              </a:ext>
            </a:extLst>
          </p:cNvPr>
          <p:cNvPicPr>
            <a:picLocks noChangeAspect="1"/>
          </p:cNvPicPr>
          <p:nvPr/>
        </p:nvPicPr>
        <p:blipFill>
          <a:blip r:embed="rId3"/>
          <a:stretch>
            <a:fillRect/>
          </a:stretch>
        </p:blipFill>
        <p:spPr>
          <a:xfrm>
            <a:off x="4415246" y="1220559"/>
            <a:ext cx="7197440" cy="5403721"/>
          </a:xfrm>
          <a:prstGeom prst="rect">
            <a:avLst/>
          </a:prstGeom>
        </p:spPr>
      </p:pic>
    </p:spTree>
    <p:extLst>
      <p:ext uri="{BB962C8B-B14F-4D97-AF65-F5344CB8AC3E}">
        <p14:creationId xmlns:p14="http://schemas.microsoft.com/office/powerpoint/2010/main" val="3522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20F52-D5F0-4D90-B870-046FA89103A0}"/>
              </a:ext>
            </a:extLst>
          </p:cNvPr>
          <p:cNvSpPr>
            <a:spLocks noGrp="1"/>
          </p:cNvSpPr>
          <p:nvPr>
            <p:ph type="ctrTitle"/>
          </p:nvPr>
        </p:nvSpPr>
        <p:spPr>
          <a:xfrm>
            <a:off x="1769576" y="5118456"/>
            <a:ext cx="7766936" cy="1646302"/>
          </a:xfrm>
        </p:spPr>
        <p:txBody>
          <a:bodyPr/>
          <a:lstStyle/>
          <a:p>
            <a:r>
              <a:rPr lang="pt-PT" sz="11500" b="1" dirty="0">
                <a:solidFill>
                  <a:srgbClr val="92D050"/>
                </a:solidFill>
                <a:effectLst>
                  <a:outerShdw blurRad="38100" dist="38100" dir="2700000" algn="tl">
                    <a:srgbClr val="000000">
                      <a:alpha val="43137"/>
                    </a:srgbClr>
                  </a:outerShdw>
                </a:effectLst>
              </a:rPr>
              <a:t>BD</a:t>
            </a:r>
          </a:p>
        </p:txBody>
      </p:sp>
      <p:sp>
        <p:nvSpPr>
          <p:cNvPr id="3" name="Subtítulo 2">
            <a:extLst>
              <a:ext uri="{FF2B5EF4-FFF2-40B4-BE49-F238E27FC236}">
                <a16:creationId xmlns:a16="http://schemas.microsoft.com/office/drawing/2014/main" id="{56AD30AC-F0BB-4CD3-8540-B992366E9428}"/>
              </a:ext>
            </a:extLst>
          </p:cNvPr>
          <p:cNvSpPr>
            <a:spLocks noGrp="1"/>
          </p:cNvSpPr>
          <p:nvPr>
            <p:ph type="subTitle" idx="1"/>
          </p:nvPr>
        </p:nvSpPr>
        <p:spPr>
          <a:xfrm>
            <a:off x="2847703" y="939614"/>
            <a:ext cx="1462413" cy="567411"/>
          </a:xfrm>
        </p:spPr>
        <p:txBody>
          <a:bodyPr/>
          <a:lstStyle/>
          <a:p>
            <a:r>
              <a:rPr lang="pt-PT" dirty="0"/>
              <a:t>2017/2018</a:t>
            </a:r>
          </a:p>
        </p:txBody>
      </p:sp>
      <p:pic>
        <p:nvPicPr>
          <p:cNvPr id="4" name="Imagem 3" descr="EENG">
            <a:extLst>
              <a:ext uri="{FF2B5EF4-FFF2-40B4-BE49-F238E27FC236}">
                <a16:creationId xmlns:a16="http://schemas.microsoft.com/office/drawing/2014/main" id="{72D761BC-CDFF-4B0C-95EE-4487DD6D8E5B}"/>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3404" y="154440"/>
            <a:ext cx="2097179" cy="1587298"/>
          </a:xfrm>
          <a:prstGeom prst="rect">
            <a:avLst/>
          </a:prstGeom>
          <a:noFill/>
          <a:ln w="9525">
            <a:noFill/>
            <a:miter lim="800000"/>
            <a:headEnd/>
            <a:tailEnd/>
          </a:ln>
        </p:spPr>
      </p:pic>
      <p:sp>
        <p:nvSpPr>
          <p:cNvPr id="5" name="CaixaDeTexto 4">
            <a:extLst>
              <a:ext uri="{FF2B5EF4-FFF2-40B4-BE49-F238E27FC236}">
                <a16:creationId xmlns:a16="http://schemas.microsoft.com/office/drawing/2014/main" id="{A1903F6C-4A8E-4E4D-B84F-3A77F77E614B}"/>
              </a:ext>
            </a:extLst>
          </p:cNvPr>
          <p:cNvSpPr txBox="1"/>
          <p:nvPr/>
        </p:nvSpPr>
        <p:spPr>
          <a:xfrm>
            <a:off x="3030583" y="93242"/>
            <a:ext cx="5094514" cy="923330"/>
          </a:xfrm>
          <a:prstGeom prst="rect">
            <a:avLst/>
          </a:prstGeom>
          <a:noFill/>
        </p:spPr>
        <p:txBody>
          <a:bodyPr wrap="square" rtlCol="0">
            <a:spAutoFit/>
          </a:bodyPr>
          <a:lstStyle/>
          <a:p>
            <a:r>
              <a:rPr lang="pt-PT" dirty="0">
                <a:solidFill>
                  <a:schemeClr val="bg1">
                    <a:lumMod val="50000"/>
                  </a:schemeClr>
                </a:solidFill>
              </a:rPr>
              <a:t>Escola de Engenharia</a:t>
            </a:r>
          </a:p>
          <a:p>
            <a:pPr hangingPunct="0"/>
            <a:r>
              <a:rPr lang="pt-PT" dirty="0">
                <a:solidFill>
                  <a:schemeClr val="bg1">
                    <a:lumMod val="50000"/>
                  </a:schemeClr>
                </a:solidFill>
              </a:rPr>
              <a:t>Departamento de Informática</a:t>
            </a:r>
          </a:p>
          <a:p>
            <a:pPr hangingPunct="0"/>
            <a:r>
              <a:rPr lang="pt-PT" dirty="0">
                <a:solidFill>
                  <a:schemeClr val="bg1">
                    <a:lumMod val="50000"/>
                  </a:schemeClr>
                </a:solidFill>
              </a:rPr>
              <a:t>Mestrado integrado em Engenharia Informática </a:t>
            </a:r>
          </a:p>
        </p:txBody>
      </p:sp>
      <p:sp>
        <p:nvSpPr>
          <p:cNvPr id="6" name="CaixaDeTexto 5">
            <a:extLst>
              <a:ext uri="{FF2B5EF4-FFF2-40B4-BE49-F238E27FC236}">
                <a16:creationId xmlns:a16="http://schemas.microsoft.com/office/drawing/2014/main" id="{2A158C6D-DECC-46FF-96AD-F1A9DF27C397}"/>
              </a:ext>
            </a:extLst>
          </p:cNvPr>
          <p:cNvSpPr txBox="1"/>
          <p:nvPr/>
        </p:nvSpPr>
        <p:spPr>
          <a:xfrm>
            <a:off x="535578" y="2598195"/>
            <a:ext cx="9000934" cy="830997"/>
          </a:xfrm>
          <a:prstGeom prst="rect">
            <a:avLst/>
          </a:prstGeom>
          <a:noFill/>
        </p:spPr>
        <p:txBody>
          <a:bodyPr wrap="square" rtlCol="0">
            <a:spAutoFit/>
          </a:bodyPr>
          <a:lstStyle/>
          <a:p>
            <a:r>
              <a:rPr lang="pt-PT" dirty="0"/>
              <a:t>			        </a:t>
            </a:r>
            <a:r>
              <a:rPr lang="pt-PT" sz="4800" b="1" dirty="0">
                <a:solidFill>
                  <a:schemeClr val="bg1">
                    <a:lumMod val="50000"/>
                  </a:schemeClr>
                </a:solidFill>
                <a:effectLst>
                  <a:outerShdw blurRad="38100" dist="38100" dir="2700000" algn="tl">
                    <a:srgbClr val="000000">
                      <a:alpha val="43137"/>
                    </a:srgbClr>
                  </a:outerShdw>
                </a:effectLst>
              </a:rPr>
              <a:t>”Troca-Turnos da UM”</a:t>
            </a:r>
          </a:p>
        </p:txBody>
      </p:sp>
      <p:sp>
        <p:nvSpPr>
          <p:cNvPr id="7" name="CaixaDeTexto 6">
            <a:extLst>
              <a:ext uri="{FF2B5EF4-FFF2-40B4-BE49-F238E27FC236}">
                <a16:creationId xmlns:a16="http://schemas.microsoft.com/office/drawing/2014/main" id="{2004913E-6C1F-47E6-A7D7-E7479290979B}"/>
              </a:ext>
            </a:extLst>
          </p:cNvPr>
          <p:cNvSpPr txBox="1"/>
          <p:nvPr/>
        </p:nvSpPr>
        <p:spPr>
          <a:xfrm>
            <a:off x="5604592" y="6395426"/>
            <a:ext cx="3931920" cy="369332"/>
          </a:xfrm>
          <a:prstGeom prst="rect">
            <a:avLst/>
          </a:prstGeom>
          <a:noFill/>
        </p:spPr>
        <p:txBody>
          <a:bodyPr wrap="square" rtlCol="0">
            <a:spAutoFit/>
          </a:bodyPr>
          <a:lstStyle/>
          <a:p>
            <a:pPr algn="r"/>
            <a:r>
              <a:rPr lang="pt-PT" dirty="0">
                <a:solidFill>
                  <a:schemeClr val="tx1">
                    <a:lumMod val="65000"/>
                    <a:lumOff val="35000"/>
                  </a:schemeClr>
                </a:solidFill>
              </a:rPr>
              <a:t>Braga, Janeiro de 2018</a:t>
            </a:r>
          </a:p>
        </p:txBody>
      </p:sp>
      <p:sp>
        <p:nvSpPr>
          <p:cNvPr id="8" name="CaixaDeTexto 7">
            <a:extLst>
              <a:ext uri="{FF2B5EF4-FFF2-40B4-BE49-F238E27FC236}">
                <a16:creationId xmlns:a16="http://schemas.microsoft.com/office/drawing/2014/main" id="{7D19C4AD-282A-43D5-BC1E-8CCE29EC1CF9}"/>
              </a:ext>
            </a:extLst>
          </p:cNvPr>
          <p:cNvSpPr txBox="1"/>
          <p:nvPr/>
        </p:nvSpPr>
        <p:spPr>
          <a:xfrm>
            <a:off x="4310116" y="3322223"/>
            <a:ext cx="4266090" cy="954107"/>
          </a:xfrm>
          <a:prstGeom prst="rect">
            <a:avLst/>
          </a:prstGeom>
          <a:noFill/>
        </p:spPr>
        <p:txBody>
          <a:bodyPr wrap="square" rtlCol="0">
            <a:spAutoFit/>
          </a:bodyPr>
          <a:lstStyle/>
          <a:p>
            <a:pPr algn="r"/>
            <a:r>
              <a:rPr lang="pt-PT" sz="1400" dirty="0">
                <a:solidFill>
                  <a:schemeClr val="bg1">
                    <a:lumMod val="50000"/>
                  </a:schemeClr>
                </a:solidFill>
              </a:rPr>
              <a:t>Diana Costa A78985</a:t>
            </a:r>
          </a:p>
          <a:p>
            <a:pPr algn="r"/>
            <a:r>
              <a:rPr lang="pt-PT" sz="1400" dirty="0">
                <a:solidFill>
                  <a:schemeClr val="bg1">
                    <a:lumMod val="50000"/>
                  </a:schemeClr>
                </a:solidFill>
              </a:rPr>
              <a:t>Marcos Pereira A79116</a:t>
            </a:r>
          </a:p>
          <a:p>
            <a:pPr algn="r"/>
            <a:r>
              <a:rPr lang="pt-PT" sz="1400" dirty="0">
                <a:solidFill>
                  <a:schemeClr val="bg1">
                    <a:lumMod val="50000"/>
                  </a:schemeClr>
                </a:solidFill>
              </a:rPr>
              <a:t>Sérgio Oliveira A77730</a:t>
            </a:r>
          </a:p>
          <a:p>
            <a:pPr algn="r"/>
            <a:r>
              <a:rPr lang="pt-PT" sz="1400" dirty="0">
                <a:solidFill>
                  <a:schemeClr val="bg1">
                    <a:lumMod val="50000"/>
                  </a:schemeClr>
                </a:solidFill>
              </a:rPr>
              <a:t>Vítor Castro A77870</a:t>
            </a:r>
          </a:p>
        </p:txBody>
      </p:sp>
    </p:spTree>
    <p:extLst>
      <p:ext uri="{BB962C8B-B14F-4D97-AF65-F5344CB8AC3E}">
        <p14:creationId xmlns:p14="http://schemas.microsoft.com/office/powerpoint/2010/main" val="260443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A2E9A0D-5B06-4E5A-9884-0DAB024B310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descrição</a:t>
            </a:r>
          </a:p>
        </p:txBody>
      </p:sp>
      <p:sp>
        <p:nvSpPr>
          <p:cNvPr id="6" name="CaixaDeTexto 5">
            <a:extLst>
              <a:ext uri="{FF2B5EF4-FFF2-40B4-BE49-F238E27FC236}">
                <a16:creationId xmlns:a16="http://schemas.microsoft.com/office/drawing/2014/main" id="{67A54F2A-ECDB-4027-8E3D-697619C942D2}"/>
              </a:ext>
            </a:extLst>
          </p:cNvPr>
          <p:cNvSpPr txBox="1"/>
          <p:nvPr/>
        </p:nvSpPr>
        <p:spPr>
          <a:xfrm>
            <a:off x="404948" y="1555708"/>
            <a:ext cx="8987246" cy="4401205"/>
          </a:xfrm>
          <a:prstGeom prst="rect">
            <a:avLst/>
          </a:prstGeom>
          <a:noFill/>
        </p:spPr>
        <p:txBody>
          <a:bodyPr wrap="square" rtlCol="0">
            <a:spAutoFit/>
          </a:bodyPr>
          <a:lstStyle/>
          <a:p>
            <a:pPr marL="285750" indent="-285750">
              <a:buFont typeface="Arial" panose="020B0604020202020204" pitchFamily="34" charset="0"/>
              <a:buChar char="•"/>
            </a:pPr>
            <a:r>
              <a:rPr lang="pt-PT" sz="2000" dirty="0"/>
              <a:t>Deve ser guardada informação quanto a Alunos, </a:t>
            </a:r>
            <a:r>
              <a:rPr lang="pt-PT" sz="2000" dirty="0" err="1"/>
              <a:t>UCs</a:t>
            </a:r>
            <a:r>
              <a:rPr lang="pt-PT" sz="2000" dirty="0"/>
              <a:t> e Docentes. </a:t>
            </a:r>
          </a:p>
          <a:p>
            <a:endParaRPr lang="pt-PT" sz="2000" dirty="0"/>
          </a:p>
          <a:p>
            <a:pPr marL="285750" indent="-285750">
              <a:buFont typeface="Arial" panose="020B0604020202020204" pitchFamily="34" charset="0"/>
              <a:buChar char="•"/>
            </a:pPr>
            <a:r>
              <a:rPr lang="pt-PT" sz="2000" dirty="0"/>
              <a:t>Relativamente a cada Aluno, este tem um Número mecanográfico (único), Nome e Curso.</a:t>
            </a:r>
          </a:p>
          <a:p>
            <a:r>
              <a:rPr lang="pt-PT" sz="2000" dirty="0"/>
              <a:t> </a:t>
            </a:r>
          </a:p>
          <a:p>
            <a:pPr marL="285750" indent="-285750">
              <a:buFont typeface="Arial" panose="020B0604020202020204" pitchFamily="34" charset="0"/>
              <a:buChar char="•"/>
            </a:pPr>
            <a:r>
              <a:rPr lang="pt-PT" sz="2000" dirty="0"/>
              <a:t>Para cada UC deve ser armazenado um Código (da universidade, único), Nome, Ano (em que é lecionada, segundo o plano de estudos) e ECTS (valor da UC). </a:t>
            </a:r>
          </a:p>
          <a:p>
            <a:endParaRPr lang="pt-PT" sz="2000" dirty="0"/>
          </a:p>
          <a:p>
            <a:pPr marL="285750" indent="-285750">
              <a:buFont typeface="Arial" panose="020B0604020202020204" pitchFamily="34" charset="0"/>
              <a:buChar char="•"/>
            </a:pPr>
            <a:r>
              <a:rPr lang="pt-PT" sz="2000" dirty="0"/>
              <a:t>No que toca a cada Docente, deve ser registado o seu Número Mecanográfico (único), Nome e Escola (a que está associado). </a:t>
            </a:r>
          </a:p>
          <a:p>
            <a:endParaRPr lang="pt-PT" sz="2000" dirty="0"/>
          </a:p>
          <a:p>
            <a:pPr marL="285750" indent="-285750">
              <a:buFont typeface="Arial" panose="020B0604020202020204" pitchFamily="34" charset="0"/>
              <a:buChar char="•"/>
            </a:pPr>
            <a:r>
              <a:rPr lang="pt-PT" sz="2000" dirty="0"/>
              <a:t>Um aluno deve estar associado a um ou mais turnos, referentes às </a:t>
            </a:r>
            <a:r>
              <a:rPr lang="pt-PT" sz="2000" dirty="0" err="1"/>
              <a:t>UCs</a:t>
            </a:r>
            <a:r>
              <a:rPr lang="pt-PT" sz="2000" dirty="0"/>
              <a:t> em que está inscrito, em determinado ano. Os docentes lecionam as </a:t>
            </a:r>
            <a:r>
              <a:rPr lang="pt-PT" sz="2000" dirty="0" err="1"/>
              <a:t>UCs</a:t>
            </a:r>
            <a:r>
              <a:rPr lang="pt-PT" sz="2000" dirty="0"/>
              <a:t>. </a:t>
            </a:r>
          </a:p>
        </p:txBody>
      </p:sp>
    </p:spTree>
    <p:extLst>
      <p:ext uri="{BB962C8B-B14F-4D97-AF65-F5344CB8AC3E}">
        <p14:creationId xmlns:p14="http://schemas.microsoft.com/office/powerpoint/2010/main" val="40303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F7693A0-786B-4B06-A6F3-C9B34444D8BA}"/>
              </a:ext>
            </a:extLst>
          </p:cNvPr>
          <p:cNvSpPr txBox="1"/>
          <p:nvPr/>
        </p:nvSpPr>
        <p:spPr>
          <a:xfrm>
            <a:off x="391885" y="1150759"/>
            <a:ext cx="8987246" cy="5632311"/>
          </a:xfrm>
          <a:prstGeom prst="rect">
            <a:avLst/>
          </a:prstGeom>
          <a:noFill/>
        </p:spPr>
        <p:txBody>
          <a:bodyPr wrap="square" rtlCol="0">
            <a:spAutoFit/>
          </a:bodyPr>
          <a:lstStyle/>
          <a:p>
            <a:r>
              <a:rPr lang="pt-PT" sz="2000" dirty="0"/>
              <a:t>Deve ser possível:</a:t>
            </a:r>
          </a:p>
          <a:p>
            <a:endParaRPr lang="pt-PT" sz="2000" dirty="0"/>
          </a:p>
          <a:p>
            <a:pPr marL="285750" indent="-285750">
              <a:buFont typeface="Arial" panose="020B0604020202020204" pitchFamily="34" charset="0"/>
              <a:buChar char="•"/>
            </a:pPr>
            <a:r>
              <a:rPr lang="pt-PT" sz="2000" dirty="0"/>
              <a:t>Obter a lista de cadeiras a que um aluno está inscrito, bem como os respetivos turnos. </a:t>
            </a:r>
          </a:p>
          <a:p>
            <a:endParaRPr lang="pt-PT" sz="2000" dirty="0"/>
          </a:p>
          <a:p>
            <a:pPr marL="285750" indent="-285750">
              <a:buFont typeface="Arial" panose="020B0604020202020204" pitchFamily="34" charset="0"/>
              <a:buChar char="•"/>
            </a:pPr>
            <a:r>
              <a:rPr lang="pt-PT" sz="2000" dirty="0"/>
              <a:t>Obter a lista de alunos de uma cadeira que determinado docente leciona.</a:t>
            </a:r>
          </a:p>
          <a:p>
            <a:r>
              <a:rPr lang="pt-PT" sz="2000" dirty="0"/>
              <a:t> </a:t>
            </a:r>
          </a:p>
          <a:p>
            <a:pPr marL="285750" indent="-285750">
              <a:buFont typeface="Arial" panose="020B0604020202020204" pitchFamily="34" charset="0"/>
              <a:buChar char="•"/>
            </a:pPr>
            <a:r>
              <a:rPr lang="pt-PT" sz="2000" dirty="0"/>
              <a:t>Obter a lista de alunos inscritos no curso. </a:t>
            </a:r>
          </a:p>
          <a:p>
            <a:endParaRPr lang="pt-PT" sz="2000" dirty="0"/>
          </a:p>
          <a:p>
            <a:pPr marL="285750" indent="-285750">
              <a:buFont typeface="Arial" panose="020B0604020202020204" pitchFamily="34" charset="0"/>
              <a:buChar char="•"/>
            </a:pPr>
            <a:r>
              <a:rPr lang="pt-PT" sz="2000" dirty="0"/>
              <a:t>Obter a lista de alunos por UC. </a:t>
            </a:r>
          </a:p>
          <a:p>
            <a:endParaRPr lang="pt-PT" sz="2000" dirty="0"/>
          </a:p>
          <a:p>
            <a:pPr marL="285750" indent="-285750">
              <a:buFont typeface="Arial" panose="020B0604020202020204" pitchFamily="34" charset="0"/>
              <a:buChar char="•"/>
            </a:pPr>
            <a:r>
              <a:rPr lang="pt-PT" sz="2000" dirty="0"/>
              <a:t>Obter a lista de docentes que leciona determinada cadeira.</a:t>
            </a:r>
          </a:p>
          <a:p>
            <a:r>
              <a:rPr lang="pt-PT" sz="2000" dirty="0"/>
              <a:t> </a:t>
            </a:r>
          </a:p>
          <a:p>
            <a:pPr marL="285750" indent="-285750">
              <a:buFont typeface="Arial" panose="020B0604020202020204" pitchFamily="34" charset="0"/>
              <a:buChar char="•"/>
            </a:pPr>
            <a:r>
              <a:rPr lang="pt-PT" sz="2000" dirty="0"/>
              <a:t>Contagem dos pontos anteriores.</a:t>
            </a:r>
          </a:p>
          <a:p>
            <a:r>
              <a:rPr lang="pt-PT" sz="2000" dirty="0"/>
              <a:t> </a:t>
            </a:r>
          </a:p>
          <a:p>
            <a:pPr marL="285750" indent="-285750">
              <a:buFont typeface="Arial" panose="020B0604020202020204" pitchFamily="34" charset="0"/>
              <a:buChar char="•"/>
            </a:pPr>
            <a:r>
              <a:rPr lang="pt-PT" sz="2000" dirty="0"/>
              <a:t>Obter lista de docentes do curso. </a:t>
            </a:r>
          </a:p>
          <a:p>
            <a:endParaRPr lang="pt-PT" sz="2000" dirty="0"/>
          </a:p>
          <a:p>
            <a:pPr marL="285750" indent="-285750">
              <a:buFont typeface="Arial" panose="020B0604020202020204" pitchFamily="34" charset="0"/>
              <a:buChar char="•"/>
            </a:pPr>
            <a:r>
              <a:rPr lang="pt-PT" sz="2000" dirty="0"/>
              <a:t>Obter o TOP 3 de </a:t>
            </a:r>
            <a:r>
              <a:rPr lang="pt-PT" sz="2000" dirty="0" err="1"/>
              <a:t>UCs</a:t>
            </a:r>
            <a:r>
              <a:rPr lang="pt-PT" sz="2000" dirty="0"/>
              <a:t> com mais alunos inscritos e respetivos docentes</a:t>
            </a:r>
            <a:r>
              <a:rPr lang="pt-PT" dirty="0"/>
              <a:t>. </a:t>
            </a:r>
            <a:endParaRPr lang="pt-PT" sz="2000" dirty="0"/>
          </a:p>
        </p:txBody>
      </p:sp>
      <p:sp>
        <p:nvSpPr>
          <p:cNvPr id="3" name="Título 1">
            <a:extLst>
              <a:ext uri="{FF2B5EF4-FFF2-40B4-BE49-F238E27FC236}">
                <a16:creationId xmlns:a16="http://schemas.microsoft.com/office/drawing/2014/main" id="{BA983806-5ACF-436A-BC02-C3E78778BFFE}"/>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exploração</a:t>
            </a:r>
          </a:p>
        </p:txBody>
      </p:sp>
    </p:spTree>
    <p:extLst>
      <p:ext uri="{BB962C8B-B14F-4D97-AF65-F5344CB8AC3E}">
        <p14:creationId xmlns:p14="http://schemas.microsoft.com/office/powerpoint/2010/main" val="22922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D7B0C-8942-4CE3-AA50-CD602EEF81E3}"/>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controlo</a:t>
            </a:r>
          </a:p>
        </p:txBody>
      </p:sp>
      <p:sp>
        <p:nvSpPr>
          <p:cNvPr id="3" name="CaixaDeTexto 2">
            <a:extLst>
              <a:ext uri="{FF2B5EF4-FFF2-40B4-BE49-F238E27FC236}">
                <a16:creationId xmlns:a16="http://schemas.microsoft.com/office/drawing/2014/main" id="{9C6BE475-49D3-4B7C-BC87-947E01209ED8}"/>
              </a:ext>
            </a:extLst>
          </p:cNvPr>
          <p:cNvSpPr txBox="1"/>
          <p:nvPr/>
        </p:nvSpPr>
        <p:spPr>
          <a:xfrm>
            <a:off x="404948" y="1555708"/>
            <a:ext cx="8987246" cy="3170099"/>
          </a:xfrm>
          <a:prstGeom prst="rect">
            <a:avLst/>
          </a:prstGeom>
          <a:noFill/>
        </p:spPr>
        <p:txBody>
          <a:bodyPr wrap="square" rtlCol="0">
            <a:spAutoFit/>
          </a:bodyPr>
          <a:lstStyle/>
          <a:p>
            <a:pPr marL="285750" indent="-285750">
              <a:buFont typeface="Arial" panose="020B0604020202020204" pitchFamily="34" charset="0"/>
              <a:buChar char="•"/>
            </a:pPr>
            <a:r>
              <a:rPr lang="pt-PT" sz="2000" dirty="0"/>
              <a:t>Vai ser estabelecido o perfil de </a:t>
            </a:r>
            <a:r>
              <a:rPr lang="pt-PT" sz="2000" i="1" u="sng" dirty="0" err="1"/>
              <a:t>admin</a:t>
            </a:r>
            <a:r>
              <a:rPr lang="pt-PT" sz="2000" dirty="0"/>
              <a:t>, para o Diretor de Curso, que vai ter acesso a toda a informação e operações sobre a base de dados. Poderá inserir Docentes e </a:t>
            </a:r>
            <a:r>
              <a:rPr lang="pt-PT" sz="2000" dirty="0" err="1"/>
              <a:t>UCs</a:t>
            </a:r>
            <a:r>
              <a:rPr lang="pt-PT" sz="2000" dirty="0"/>
              <a:t>, dando a sua informação e fazendo as associações estabelecidas na descrição. </a:t>
            </a:r>
          </a:p>
          <a:p>
            <a:endParaRPr lang="pt-PT" sz="2000" dirty="0"/>
          </a:p>
          <a:p>
            <a:endParaRPr lang="pt-PT" sz="2000" dirty="0"/>
          </a:p>
          <a:p>
            <a:pPr marL="285750" indent="-285750">
              <a:buFont typeface="Arial" panose="020B0604020202020204" pitchFamily="34" charset="0"/>
              <a:buChar char="•"/>
            </a:pPr>
            <a:r>
              <a:rPr lang="pt-PT" sz="2000" dirty="0"/>
              <a:t>Vai também ser estabelecido o perfil de </a:t>
            </a:r>
            <a:r>
              <a:rPr lang="pt-PT" sz="2000" i="1" u="sng" dirty="0"/>
              <a:t>aluno</a:t>
            </a:r>
            <a:r>
              <a:rPr lang="pt-PT" sz="2000" i="1" dirty="0"/>
              <a:t> </a:t>
            </a:r>
            <a:r>
              <a:rPr lang="pt-PT" sz="2000" dirty="0"/>
              <a:t>que apenas vai poder consultar informações referentes a turnos e </a:t>
            </a:r>
            <a:r>
              <a:rPr lang="pt-PT" sz="2000" dirty="0" err="1"/>
              <a:t>UCs</a:t>
            </a:r>
            <a:r>
              <a:rPr lang="pt-PT" sz="2000" dirty="0"/>
              <a:t>, não podendo fazer alterações à base de dados. Já os </a:t>
            </a:r>
            <a:r>
              <a:rPr lang="pt-PT" sz="2000" i="1" u="sng" dirty="0"/>
              <a:t>docentes</a:t>
            </a:r>
            <a:r>
              <a:rPr lang="pt-PT" sz="2000" i="1" dirty="0"/>
              <a:t> </a:t>
            </a:r>
            <a:r>
              <a:rPr lang="pt-PT" sz="2000" dirty="0"/>
              <a:t>poderão aceder a toda a informação, mas apenas manipular a correspondente aos turnos. </a:t>
            </a:r>
          </a:p>
        </p:txBody>
      </p:sp>
    </p:spTree>
    <p:extLst>
      <p:ext uri="{BB962C8B-B14F-4D97-AF65-F5344CB8AC3E}">
        <p14:creationId xmlns:p14="http://schemas.microsoft.com/office/powerpoint/2010/main" val="39121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1917E-131F-4D55-AF63-686A2E3F901C}"/>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Requisitos - pontos fulcrais </a:t>
            </a:r>
            <a:r>
              <a:rPr lang="pt-PT" dirty="0">
                <a:latin typeface="Arial" panose="020B0604020202020204" pitchFamily="34" charset="0"/>
                <a:cs typeface="Arial" panose="020B0604020202020204" pitchFamily="34" charset="0"/>
              </a:rPr>
              <a:t>&amp;</a:t>
            </a:r>
            <a:r>
              <a:rPr lang="pt-PT" dirty="0"/>
              <a:t> </a:t>
            </a:r>
            <a:br>
              <a:rPr lang="pt-PT" dirty="0"/>
            </a:br>
            <a:r>
              <a:rPr lang="pt-PT" dirty="0"/>
              <a:t>											     análise geral</a:t>
            </a:r>
          </a:p>
        </p:txBody>
      </p:sp>
      <p:sp>
        <p:nvSpPr>
          <p:cNvPr id="3" name="CaixaDeTexto 2">
            <a:extLst>
              <a:ext uri="{FF2B5EF4-FFF2-40B4-BE49-F238E27FC236}">
                <a16:creationId xmlns:a16="http://schemas.microsoft.com/office/drawing/2014/main" id="{F4BC9F0A-7766-42B5-8D80-3BB64EB3E400}"/>
              </a:ext>
            </a:extLst>
          </p:cNvPr>
          <p:cNvSpPr txBox="1"/>
          <p:nvPr/>
        </p:nvSpPr>
        <p:spPr>
          <a:xfrm>
            <a:off x="404948" y="1555708"/>
            <a:ext cx="8987246" cy="4093428"/>
          </a:xfrm>
          <a:prstGeom prst="rect">
            <a:avLst/>
          </a:prstGeom>
          <a:noFill/>
        </p:spPr>
        <p:txBody>
          <a:bodyPr wrap="square" rtlCol="0">
            <a:spAutoFit/>
          </a:bodyPr>
          <a:lstStyle/>
          <a:p>
            <a:pPr marL="342900" indent="-342900">
              <a:buFont typeface="Arial" panose="020B0604020202020204" pitchFamily="34" charset="0"/>
              <a:buChar char="•"/>
            </a:pPr>
            <a:r>
              <a:rPr lang="pt-PT" sz="2000" dirty="0"/>
              <a:t>O aluno é um dos principais pontos de interesse do sistema sendo que, a partir do momento em que se regista, fica identificado pelo seu número mecanográfico. Ele é associado a diversos turnos (um ou mais por cadeira), de acordo com o resultado providenciado pela plataforma SWAP, após seleção de cadeiras. </a:t>
            </a:r>
          </a:p>
          <a:p>
            <a:endParaRPr lang="pt-PT" sz="2000" dirty="0"/>
          </a:p>
          <a:p>
            <a:pPr marL="342900" indent="-342900">
              <a:buFont typeface="Arial" panose="020B0604020202020204" pitchFamily="34" charset="0"/>
              <a:buChar char="•"/>
            </a:pPr>
            <a:r>
              <a:rPr lang="pt-PT" sz="2000" dirty="0"/>
              <a:t>As cadeiras são lecionadas por um ou mais docentes, que também podem lecionar uma ou mais cadeiras. </a:t>
            </a:r>
          </a:p>
          <a:p>
            <a:endParaRPr lang="pt-PT" sz="2000" dirty="0"/>
          </a:p>
          <a:p>
            <a:pPr marL="342900" indent="-342900">
              <a:buFont typeface="Arial" panose="020B0604020202020204" pitchFamily="34" charset="0"/>
              <a:buChar char="•"/>
            </a:pPr>
            <a:r>
              <a:rPr lang="pt-PT" sz="2000" dirty="0"/>
              <a:t>Estes docentes podem estar associados a apenas uma escola.</a:t>
            </a:r>
          </a:p>
          <a:p>
            <a:r>
              <a:rPr lang="pt-PT" sz="2000" dirty="0"/>
              <a:t> </a:t>
            </a:r>
          </a:p>
          <a:p>
            <a:pPr marL="342900" indent="-342900">
              <a:buFont typeface="Arial" panose="020B0604020202020204" pitchFamily="34" charset="0"/>
              <a:buChar char="•"/>
            </a:pPr>
            <a:r>
              <a:rPr lang="pt-PT" sz="2000" dirty="0"/>
              <a:t>Mais tarde podem acontecer trocas de turno relativamente a determinado aluno. </a:t>
            </a:r>
          </a:p>
        </p:txBody>
      </p:sp>
    </p:spTree>
    <p:extLst>
      <p:ext uri="{BB962C8B-B14F-4D97-AF65-F5344CB8AC3E}">
        <p14:creationId xmlns:p14="http://schemas.microsoft.com/office/powerpoint/2010/main" val="1126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7352717-6D3B-45D6-9DB2-C946833CCA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3319" y="1564277"/>
            <a:ext cx="7735144" cy="3729445"/>
          </a:xfrm>
          <a:prstGeom prst="rect">
            <a:avLst/>
          </a:prstGeom>
        </p:spPr>
      </p:pic>
      <p:pic>
        <p:nvPicPr>
          <p:cNvPr id="7" name="Imagem 6">
            <a:extLst>
              <a:ext uri="{FF2B5EF4-FFF2-40B4-BE49-F238E27FC236}">
                <a16:creationId xmlns:a16="http://schemas.microsoft.com/office/drawing/2014/main" id="{A6D8A9AA-21A8-4281-9A8A-D1896C4013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3319" y="5626865"/>
            <a:ext cx="8609109" cy="1103732"/>
          </a:xfrm>
          <a:prstGeom prst="rect">
            <a:avLst/>
          </a:prstGeom>
        </p:spPr>
      </p:pic>
      <p:sp>
        <p:nvSpPr>
          <p:cNvPr id="8" name="Título 1">
            <a:extLst>
              <a:ext uri="{FF2B5EF4-FFF2-40B4-BE49-F238E27FC236}">
                <a16:creationId xmlns:a16="http://schemas.microsoft.com/office/drawing/2014/main" id="{3147A739-A96D-4A79-8F72-398DA2081ACA}"/>
              </a:ext>
            </a:extLst>
          </p:cNvPr>
          <p:cNvSpPr txBox="1">
            <a:spLocks/>
          </p:cNvSpPr>
          <p:nvPr/>
        </p:nvSpPr>
        <p:spPr>
          <a:xfrm>
            <a:off x="283968" y="234908"/>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PT" dirty="0"/>
              <a:t>Identificação de entidades e relacionamentos</a:t>
            </a:r>
          </a:p>
        </p:txBody>
      </p:sp>
    </p:spTree>
    <p:extLst>
      <p:ext uri="{BB962C8B-B14F-4D97-AF65-F5344CB8AC3E}">
        <p14:creationId xmlns:p14="http://schemas.microsoft.com/office/powerpoint/2010/main" val="3022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392</TotalTime>
  <Words>858</Words>
  <Application>Microsoft Office PowerPoint</Application>
  <PresentationFormat>Ecrã Panorâmico</PresentationFormat>
  <Paragraphs>108</Paragraphs>
  <Slides>44</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44</vt:i4>
      </vt:variant>
    </vt:vector>
  </HeadingPairs>
  <TitlesOfParts>
    <vt:vector size="49" baseType="lpstr">
      <vt:lpstr>Arial</vt:lpstr>
      <vt:lpstr>Calibri</vt:lpstr>
      <vt:lpstr>Trebuchet MS</vt:lpstr>
      <vt:lpstr>Wingdings 3</vt:lpstr>
      <vt:lpstr>Faceta</vt:lpstr>
      <vt:lpstr>BD</vt:lpstr>
      <vt:lpstr>Dois projetos - Dois paradigmas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Tradução das interrogações do utilizador para SQL </vt:lpstr>
      <vt:lpstr>Tradução das interrogações do utilizador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Tradução das transações estabelecidas para SQL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c:title>
  <dc:creator>Diana Sofia Nogueira Costa</dc:creator>
  <cp:lastModifiedBy>Diana Sofia Nogueira Costa</cp:lastModifiedBy>
  <cp:revision>37</cp:revision>
  <dcterms:created xsi:type="dcterms:W3CDTF">2018-01-17T15:08:20Z</dcterms:created>
  <dcterms:modified xsi:type="dcterms:W3CDTF">2018-01-25T14:44:51Z</dcterms:modified>
</cp:coreProperties>
</file>